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10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0.xlsx"/></Relationships>
</file>

<file path=ppt/charts/_rels/chart1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1.xlsx"/></Relationships>
</file>

<file path=ppt/charts/_rels/chart1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2.xlsx"/></Relationships>
</file>

<file path=ppt/charts/_rels/chart1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3.xlsx"/></Relationships>
</file>

<file path=ppt/charts/_rels/chart14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4.xlsx"/></Relationships>
</file>

<file path=ppt/charts/_rels/chart15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5.xlsx"/></Relationships>
</file>

<file path=ppt/charts/_rels/chart16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6.xlsx"/></Relationships>
</file>

<file path=ppt/charts/_rels/chart17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7.xlsx"/></Relationships>
</file>

<file path=ppt/charts/_rels/chart18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8.xlsx"/></Relationships>
</file>

<file path=ppt/charts/_rels/chart19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9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20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0.xlsx"/></Relationships>
</file>

<file path=ppt/charts/_rels/chart2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1.xlsx"/></Relationships>
</file>

<file path=ppt/charts/_rels/chart2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2.xlsx"/></Relationships>
</file>

<file path=ppt/charts/_rels/chart2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3.xlsx"/></Relationships>
</file>

<file path=ppt/charts/_rels/chart24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4.xlsx"/></Relationships>
</file>

<file path=ppt/charts/_rels/chart25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5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_rels/chart5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5.xlsx"/></Relationships>
</file>

<file path=ppt/charts/_rels/chart6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6.xlsx"/></Relationships>
</file>

<file path=ppt/charts/_rels/chart7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7.xlsx"/></Relationships>
</file>

<file path=ppt/charts/_rels/chart8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8.xlsx"/></Relationships>
</file>

<file path=ppt/charts/_rels/chart9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dPt>
            <c:idx val="0"/>
            <c:spPr>
              <a:solidFill>
                <a:srgbClr val="0070C0"/>
              </a:solidFill>
              <a:ln>
                <a:noFill/>
              </a:ln>
            </c:spPr>
          </c:dPt>
          <c:dPt>
            <c:idx val="1"/>
            <c:spPr>
              <a:solidFill>
                <a:srgbClr val="1E7E34"/>
              </a:solidFill>
              <a:ln>
                <a:noFill/>
              </a:ln>
            </c:spPr>
          </c:dPt>
          <c:dLbls>
            <c:numFmt formatCode="0&quot;%&quot;" sourceLinked="0"/>
            <c:txPr>
              <a:bodyPr/>
              <a:lstStyle/>
              <a:p>
                <a:pPr>
                  <a:defRPr sz="8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52.0</c:v>
                </c:pt>
                <c:pt idx="1">
                  <c:v>48.0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/>
      <c:layout/>
      <c:overlay val="0"/>
      <c:txPr>
        <a:bodyPr/>
        <a:lstStyle/>
        <a:p>
          <a:pPr>
            <a:defRPr sz="800">
              <a:solidFill>
                <a:srgbClr val="3A3A3A"/>
              </a:solidFill>
              <a:latin typeface="Calibri Light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Very
dissatisfied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Sheet1!$A$2:$A$2</c:f>
              <c:strCache>
                <c:ptCount val="1"/>
                <c:pt idx="0">
                  <c:v/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2.0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Dissatisfied</c:v>
                </c:pt>
              </c:strCache>
            </c:strRef>
          </c:tx>
          <c:spPr>
            <a:solidFill>
              <a:srgbClr val="FFA0A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Sheet1!$A$2:$A$2</c:f>
              <c:strCache>
                <c:ptCount val="1"/>
                <c:pt idx="0">
                  <c:v/>
                </c:pt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12.0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Sheet1!$A$2:$A$2</c:f>
              <c:strCache>
                <c:ptCount val="1"/>
                <c:pt idx="0">
                  <c:v/>
                </c:pt>
              </c:strCache>
            </c: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29.0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Satisfied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Sheet1!$A$2:$A$2</c:f>
              <c:strCache>
                <c:ptCount val="1"/>
                <c:pt idx="0">
                  <c:v/>
                </c:pt>
              </c:strCache>
            </c:strRef>
          </c:cat>
          <c:val>
            <c:numRef>
              <c:f>Sheet1!$E$2:$E$2</c:f>
              <c:numCache>
                <c:formatCode>General</c:formatCode>
                <c:ptCount val="1"/>
                <c:pt idx="0">
                  <c:v>38.0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Very
satisfied</c:v>
                </c:pt>
              </c:strCache>
            </c:strRef>
          </c:tx>
          <c:spPr>
            <a:solidFill>
              <a:srgbClr val="1E7E34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Sheet1!$A$2:$A$2</c:f>
              <c:strCache>
                <c:ptCount val="1"/>
                <c:pt idx="0">
                  <c:v/>
                </c:pt>
              </c:strCache>
            </c:strRef>
          </c:cat>
          <c:val>
            <c:numRef>
              <c:f>Sheet1!$F$2:$F$2</c:f>
              <c:numCache>
                <c:formatCode>General</c:formatCode>
                <c:ptCount val="1"/>
                <c:pt idx="0">
                  <c:v>20.0</c:v>
                </c:pt>
              </c:numCache>
            </c:numRef>
          </c:val>
        </c:ser>
        <c:gapWidth val="60"/>
        <c:overlap val="10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3A3A3A"/>
                </a:solidFill>
                <a:latin typeface="Calibri Light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ax val="100.0"/>
          <c:min val="0.0"/>
        </c:scaling>
        <c:delete/>
        <c:axPos val="b"/>
        <c:majorTickMark val="out"/>
        <c:minorTickMark val="none"/>
        <c:tickLblPos val="nextTo"/>
        <c:crossAx val="-2068027336"/>
        <c:crosses val="autoZero"/>
      </c:valAx>
    </c:plotArea>
    <c:legend>
      <c:legendPos val="b"/>
      <c:overlay val="0"/>
      <c:txPr>
        <a:bodyPr/>
        <a:lstStyle/>
        <a:p>
          <a:pPr>
            <a:defRPr sz="1000">
              <a:solidFill>
                <a:srgbClr val="3A3A3A"/>
              </a:solidFill>
              <a:latin typeface="Calibri Light"/>
            </a:defRPr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Not
important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Convenience</c:v>
                </c:pt>
                <c:pt idx="1">
                  <c:v>Brand reputation</c:v>
                </c:pt>
                <c:pt idx="2">
                  <c:v>Customer service</c:v>
                </c:pt>
                <c:pt idx="3">
                  <c:v>Quality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0.0</c:v>
                </c:pt>
                <c:pt idx="1">
                  <c:v>3.0</c:v>
                </c:pt>
                <c:pt idx="2">
                  <c:v>0.0</c:v>
                </c:pt>
                <c:pt idx="3">
                  <c:v>0.0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Not very
important</c:v>
                </c:pt>
              </c:strCache>
            </c:strRef>
          </c:tx>
          <c:spPr>
            <a:solidFill>
              <a:srgbClr val="FFA0A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Convenience</c:v>
                </c:pt>
                <c:pt idx="1">
                  <c:v>Brand reputation</c:v>
                </c:pt>
                <c:pt idx="2">
                  <c:v>Customer service</c:v>
                </c:pt>
                <c:pt idx="3">
                  <c:v>Quality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7.0</c:v>
                </c:pt>
                <c:pt idx="1">
                  <c:v>17.0</c:v>
                </c:pt>
                <c:pt idx="2">
                  <c:v>8.0</c:v>
                </c:pt>
                <c:pt idx="3">
                  <c:v>1.0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Convenience</c:v>
                </c:pt>
                <c:pt idx="1">
                  <c:v>Brand reputation</c:v>
                </c:pt>
                <c:pt idx="2">
                  <c:v>Customer service</c:v>
                </c:pt>
                <c:pt idx="3">
                  <c:v>Quality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23.0</c:v>
                </c:pt>
                <c:pt idx="1">
                  <c:v>34.0</c:v>
                </c:pt>
                <c:pt idx="2">
                  <c:v>28.0</c:v>
                </c:pt>
                <c:pt idx="3">
                  <c:v>8.0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Important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Convenience</c:v>
                </c:pt>
                <c:pt idx="1">
                  <c:v>Brand reputation</c:v>
                </c:pt>
                <c:pt idx="2">
                  <c:v>Customer service</c:v>
                </c:pt>
                <c:pt idx="3">
                  <c:v>Quality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48.0</c:v>
                </c:pt>
                <c:pt idx="1">
                  <c:v>35.0</c:v>
                </c:pt>
                <c:pt idx="2">
                  <c:v>37.0</c:v>
                </c:pt>
                <c:pt idx="3">
                  <c:v>42.0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Very
important</c:v>
                </c:pt>
              </c:strCache>
            </c:strRef>
          </c:tx>
          <c:spPr>
            <a:solidFill>
              <a:srgbClr val="1E7E34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Convenience</c:v>
                </c:pt>
                <c:pt idx="1">
                  <c:v>Brand reputation</c:v>
                </c:pt>
                <c:pt idx="2">
                  <c:v>Customer service</c:v>
                </c:pt>
                <c:pt idx="3">
                  <c:v>Quality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21.0</c:v>
                </c:pt>
                <c:pt idx="1">
                  <c:v>12.0</c:v>
                </c:pt>
                <c:pt idx="2">
                  <c:v>26.0</c:v>
                </c:pt>
                <c:pt idx="3">
                  <c:v>49.0</c:v>
                </c:pt>
              </c:numCache>
            </c:numRef>
          </c:val>
        </c:ser>
        <c:gapWidth val="60"/>
        <c:overlap val="10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3A3A3A"/>
                </a:solidFill>
                <a:latin typeface="Calibri Light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ax val="100.0"/>
          <c:min val="0.0"/>
        </c:scaling>
        <c:delete/>
        <c:axPos val="b"/>
        <c:majorTickMark val="out"/>
        <c:minorTickMark val="none"/>
        <c:tickLblPos val="nextTo"/>
        <c:crossAx val="-2068027336"/>
        <c:crosses val="autoZero"/>
      </c:valAx>
    </c:plotArea>
    <c:legend>
      <c:legendPos val="b"/>
      <c:overlay val="0"/>
      <c:txPr>
        <a:bodyPr/>
        <a:lstStyle/>
        <a:p>
          <a:pPr>
            <a:defRPr sz="1000">
              <a:solidFill>
                <a:srgbClr val="3A3A3A"/>
              </a:solidFill>
              <a:latin typeface="Calibri Light"/>
            </a:defRPr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Very
dissatisfied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Sheet1!$A$2:$A$2</c:f>
              <c:strCache>
                <c:ptCount val="1"/>
                <c:pt idx="0">
                  <c:v/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0.0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Dissatisfied</c:v>
                </c:pt>
              </c:strCache>
            </c:strRef>
          </c:tx>
          <c:spPr>
            <a:solidFill>
              <a:srgbClr val="FFA0A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Sheet1!$A$2:$A$2</c:f>
              <c:strCache>
                <c:ptCount val="1"/>
                <c:pt idx="0">
                  <c:v/>
                </c:pt>
              </c:strCache>
            </c:strRef>
          </c:cat>
          <c:val>
            <c:numRef>
              <c:f>Sheet1!$C$2:$C$2</c:f>
              <c:numCache>
                <c:formatCode>General</c:formatCode>
                <c:ptCount val="1"/>
                <c:pt idx="0">
                  <c:v>6.0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Sheet1!$A$2:$A$2</c:f>
              <c:strCache>
                <c:ptCount val="1"/>
                <c:pt idx="0">
                  <c:v/>
                </c:pt>
              </c:strCache>
            </c:strRef>
          </c:cat>
          <c:val>
            <c:numRef>
              <c:f>Sheet1!$D$2:$D$2</c:f>
              <c:numCache>
                <c:formatCode>General</c:formatCode>
                <c:ptCount val="1"/>
                <c:pt idx="0">
                  <c:v>24.0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Satisfied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Sheet1!$A$2:$A$2</c:f>
              <c:strCache>
                <c:ptCount val="1"/>
                <c:pt idx="0">
                  <c:v/>
                </c:pt>
              </c:strCache>
            </c:strRef>
          </c:cat>
          <c:val>
            <c:numRef>
              <c:f>Sheet1!$E$2:$E$2</c:f>
              <c:numCache>
                <c:formatCode>General</c:formatCode>
                <c:ptCount val="1"/>
                <c:pt idx="0">
                  <c:v>39.0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Very
satisfied</c:v>
                </c:pt>
              </c:strCache>
            </c:strRef>
          </c:tx>
          <c:spPr>
            <a:solidFill>
              <a:srgbClr val="1E7E34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Sheet1!$A$2:$A$2</c:f>
              <c:strCache>
                <c:ptCount val="1"/>
                <c:pt idx="0">
                  <c:v/>
                </c:pt>
              </c:strCache>
            </c:strRef>
          </c:cat>
          <c:val>
            <c:numRef>
              <c:f>Sheet1!$F$2:$F$2</c:f>
              <c:numCache>
                <c:formatCode>General</c:formatCode>
                <c:ptCount val="1"/>
                <c:pt idx="0">
                  <c:v>30.0</c:v>
                </c:pt>
              </c:numCache>
            </c:numRef>
          </c:val>
        </c:ser>
        <c:gapWidth val="60"/>
        <c:overlap val="10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3A3A3A"/>
                </a:solidFill>
                <a:latin typeface="Calibri Light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ax val="100.0"/>
          <c:min val="0.0"/>
        </c:scaling>
        <c:delete/>
        <c:axPos val="b"/>
        <c:majorTickMark val="out"/>
        <c:minorTickMark val="none"/>
        <c:tickLblPos val="nextTo"/>
        <c:crossAx val="-2068027336"/>
        <c:crosses val="autoZero"/>
      </c:valAx>
    </c:plotArea>
    <c:legend>
      <c:legendPos val="b"/>
      <c:overlay val="0"/>
      <c:txPr>
        <a:bodyPr/>
        <a:lstStyle/>
        <a:p>
          <a:pPr>
            <a:defRPr sz="1000">
              <a:solidFill>
                <a:srgbClr val="3A3A3A"/>
              </a:solidFill>
              <a:latin typeface="Calibri Light"/>
            </a:defRPr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dPt>
            <c:idx val="0"/>
            <c:spPr>
              <a:solidFill>
                <a:srgbClr val="0070C0"/>
              </a:solidFill>
              <a:ln>
                <a:noFill/>
              </a:ln>
            </c:spPr>
          </c:dPt>
          <c:dPt>
            <c:idx val="1"/>
            <c:spPr>
              <a:solidFill>
                <a:srgbClr val="1E7E34"/>
              </a:solidFill>
              <a:ln>
                <a:noFill/>
              </a:ln>
            </c:spPr>
          </c:dPt>
          <c:dPt>
            <c:idx val="2"/>
            <c:spPr>
              <a:solidFill>
                <a:srgbClr val="E07B00"/>
              </a:solidFill>
              <a:ln>
                <a:noFill/>
              </a:ln>
            </c:spPr>
          </c:dPt>
          <c:dPt>
            <c:idx val="3"/>
            <c:spPr>
              <a:solidFill>
                <a:srgbClr val="C00000"/>
              </a:solidFill>
              <a:ln>
                <a:noFill/>
              </a:ln>
            </c:spPr>
          </c:dPt>
          <c:dLbls>
            <c:numFmt formatCode="0&quot;%&quot;" sourceLinked="0"/>
            <c:txPr>
              <a:bodyPr/>
              <a:lstStyle/>
              <a:p>
                <a:pPr>
                  <a:defRPr sz="12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1-3 years</c:v>
                </c:pt>
                <c:pt idx="1">
                  <c:v>3-5 years</c:v>
                </c:pt>
                <c:pt idx="2">
                  <c:v>Over 5 years</c:v>
                </c:pt>
                <c:pt idx="3">
                  <c:v>Less than a year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31.0</c:v>
                </c:pt>
                <c:pt idx="1">
                  <c:v>25.0</c:v>
                </c:pt>
                <c:pt idx="2">
                  <c:v>25.0</c:v>
                </c:pt>
                <c:pt idx="3">
                  <c:v>19.0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/>
      <c:overlay val="0"/>
      <c:txPr>
        <a:bodyPr/>
        <a:lstStyle/>
        <a:p>
          <a:pPr>
            <a:defRPr sz="1200">
              <a:latin typeface="Calibri Light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2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Not at all</c:v>
                </c:pt>
                <c:pt idx="1">
                  <c:v>Not very</c:v>
                </c:pt>
                <c:pt idx="2">
                  <c:v>Somewhat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26.0</c:v>
                </c:pt>
                <c:pt idx="1">
                  <c:v>45.0</c:v>
                </c:pt>
                <c:pt idx="2">
                  <c:v>29.0</c:v>
                </c:pt>
              </c:numCache>
            </c:numRef>
          </c:val>
        </c:ser>
        <c:gapWidth val="8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3A3A3A"/>
                </a:solidFill>
                <a:latin typeface="Calibri Light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/>
        <c:axPos val="l"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dPt>
            <c:idx val="0"/>
            <c:spPr>
              <a:solidFill>
                <a:srgbClr val="0070C0"/>
              </a:solidFill>
              <a:ln>
                <a:noFill/>
              </a:ln>
            </c:spPr>
          </c:dPt>
          <c:dPt>
            <c:idx val="1"/>
            <c:spPr>
              <a:solidFill>
                <a:srgbClr val="1E7E34"/>
              </a:solidFill>
              <a:ln>
                <a:noFill/>
              </a:ln>
            </c:spPr>
          </c:dPt>
          <c:dPt>
            <c:idx val="2"/>
            <c:spPr>
              <a:solidFill>
                <a:srgbClr val="E07B00"/>
              </a:solidFill>
              <a:ln>
                <a:noFill/>
              </a:ln>
            </c:spPr>
          </c:dPt>
          <c:dPt>
            <c:idx val="3"/>
            <c:spPr>
              <a:solidFill>
                <a:srgbClr val="C00000"/>
              </a:solidFill>
              <a:ln>
                <a:noFill/>
              </a:ln>
            </c:spPr>
          </c:dPt>
          <c:dPt>
            <c:idx val="4"/>
            <c:spPr>
              <a:solidFill>
                <a:srgbClr val="767676"/>
              </a:solidFill>
              <a:ln>
                <a:noFill/>
              </a:ln>
            </c:spPr>
          </c:dPt>
          <c:dLbls>
            <c:numFmt formatCode="0&quot;%&quot;" sourceLinked="0"/>
            <c:txPr>
              <a:bodyPr/>
              <a:lstStyle/>
              <a:p>
                <a:pPr>
                  <a:defRPr sz="12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Working full-time</c:v>
                </c:pt>
                <c:pt idx="1">
                  <c:v>Working part-time</c:v>
                </c:pt>
                <c:pt idx="2">
                  <c:v>Retired</c:v>
                </c:pt>
                <c:pt idx="3">
                  <c:v>Student</c:v>
                </c:pt>
                <c:pt idx="4">
                  <c:v>Not working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50.0</c:v>
                </c:pt>
                <c:pt idx="1">
                  <c:v>19.0</c:v>
                </c:pt>
                <c:pt idx="2">
                  <c:v>16.0</c:v>
                </c:pt>
                <c:pt idx="3">
                  <c:v>8.0</c:v>
                </c:pt>
                <c:pt idx="4">
                  <c:v>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/>
      <c:overlay val="0"/>
      <c:txPr>
        <a:bodyPr/>
        <a:lstStyle/>
        <a:p>
          <a:pPr>
            <a:defRPr sz="1200">
              <a:latin typeface="Calibri Light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dPt>
            <c:idx val="0"/>
            <c:spPr>
              <a:solidFill>
                <a:srgbClr val="0070C0"/>
              </a:solidFill>
              <a:ln>
                <a:noFill/>
              </a:ln>
            </c:spPr>
          </c:dPt>
          <c:dPt>
            <c:idx val="1"/>
            <c:spPr>
              <a:solidFill>
                <a:srgbClr val="1E7E34"/>
              </a:solidFill>
              <a:ln>
                <a:noFill/>
              </a:ln>
            </c:spPr>
          </c:dPt>
          <c:dPt>
            <c:idx val="2"/>
            <c:spPr>
              <a:solidFill>
                <a:srgbClr val="E07B00"/>
              </a:solidFill>
              <a:ln>
                <a:noFill/>
              </a:ln>
            </c:spPr>
          </c:dPt>
          <c:dPt>
            <c:idx val="3"/>
            <c:spPr>
              <a:solidFill>
                <a:srgbClr val="C00000"/>
              </a:solidFill>
              <a:ln>
                <a:noFill/>
              </a:ln>
            </c:spPr>
          </c:dPt>
          <c:dPt>
            <c:idx val="4"/>
            <c:spPr>
              <a:solidFill>
                <a:srgbClr val="767676"/>
              </a:solidFill>
              <a:ln>
                <a:noFill/>
              </a:ln>
            </c:spPr>
          </c:dPt>
          <c:dLbls>
            <c:numFmt formatCode="0&quot;%&quot;" sourceLinked="0"/>
            <c:txPr>
              <a:bodyPr/>
              <a:lstStyle/>
              <a:p>
                <a:pPr>
                  <a:defRPr sz="12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£20-40k</c:v>
                </c:pt>
                <c:pt idx="1">
                  <c:v>£40-60k</c:v>
                </c:pt>
                <c:pt idx="2">
                  <c:v>Under £20k</c:v>
                </c:pt>
                <c:pt idx="3">
                  <c:v>£60k+</c:v>
                </c:pt>
                <c:pt idx="4">
                  <c:v>Prefer not to say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28.0</c:v>
                </c:pt>
                <c:pt idx="1">
                  <c:v>26.0</c:v>
                </c:pt>
                <c:pt idx="2">
                  <c:v>18.0</c:v>
                </c:pt>
                <c:pt idx="3">
                  <c:v>15.0</c:v>
                </c:pt>
                <c:pt idx="4">
                  <c:v>13.0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/>
      <c:overlay val="0"/>
      <c:txPr>
        <a:bodyPr/>
        <a:lstStyle/>
        <a:p>
          <a:pPr>
            <a:defRPr sz="1200">
              <a:latin typeface="Calibri Light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bar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Strongly
disagree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Premium</c:v>
                </c:pt>
                <c:pt idx="1">
                  <c:v>Affordable</c:v>
                </c:pt>
                <c:pt idx="2">
                  <c:v>Reliable</c:v>
                </c:pt>
                <c:pt idx="3">
                  <c:v>Innovative</c:v>
                </c:pt>
                <c:pt idx="4">
                  <c:v>Trustworthy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2.0</c:v>
                </c:pt>
                <c:pt idx="1">
                  <c:v>5.0</c:v>
                </c:pt>
                <c:pt idx="2">
                  <c:v>0.0</c:v>
                </c:pt>
                <c:pt idx="3">
                  <c:v>5.0</c:v>
                </c:pt>
                <c:pt idx="4">
                  <c:v>0.0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rgbClr val="FFA0A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Premium</c:v>
                </c:pt>
                <c:pt idx="1">
                  <c:v>Affordable</c:v>
                </c:pt>
                <c:pt idx="2">
                  <c:v>Reliable</c:v>
                </c:pt>
                <c:pt idx="3">
                  <c:v>Innovative</c:v>
                </c:pt>
                <c:pt idx="4">
                  <c:v>Trustworthy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19.0</c:v>
                </c:pt>
                <c:pt idx="1">
                  <c:v>21.0</c:v>
                </c:pt>
                <c:pt idx="2">
                  <c:v>5.0</c:v>
                </c:pt>
                <c:pt idx="3">
                  <c:v>23.0</c:v>
                </c:pt>
                <c:pt idx="4">
                  <c:v>6.0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Neither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Premium</c:v>
                </c:pt>
                <c:pt idx="1">
                  <c:v>Affordable</c:v>
                </c:pt>
                <c:pt idx="2">
                  <c:v>Reliable</c:v>
                </c:pt>
                <c:pt idx="3">
                  <c:v>Innovative</c:v>
                </c:pt>
                <c:pt idx="4">
                  <c:v>Trustworthy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29.0</c:v>
                </c:pt>
                <c:pt idx="1">
                  <c:v>37.0</c:v>
                </c:pt>
                <c:pt idx="2">
                  <c:v>23.0</c:v>
                </c:pt>
                <c:pt idx="3">
                  <c:v>34.0</c:v>
                </c:pt>
                <c:pt idx="4">
                  <c:v>27.0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Premium</c:v>
                </c:pt>
                <c:pt idx="1">
                  <c:v>Affordable</c:v>
                </c:pt>
                <c:pt idx="2">
                  <c:v>Reliable</c:v>
                </c:pt>
                <c:pt idx="3">
                  <c:v>Innovative</c:v>
                </c:pt>
                <c:pt idx="4">
                  <c:v>Trustworthy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37.0</c:v>
                </c:pt>
                <c:pt idx="1">
                  <c:v>27.0</c:v>
                </c:pt>
                <c:pt idx="2">
                  <c:v>38.0</c:v>
                </c:pt>
                <c:pt idx="3">
                  <c:v>29.0</c:v>
                </c:pt>
                <c:pt idx="4">
                  <c:v>37.0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Strongly
agree</c:v>
                </c:pt>
              </c:strCache>
            </c:strRef>
          </c:tx>
          <c:spPr>
            <a:solidFill>
              <a:srgbClr val="1E7E34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0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Premium</c:v>
                </c:pt>
                <c:pt idx="1">
                  <c:v>Affordable</c:v>
                </c:pt>
                <c:pt idx="2">
                  <c:v>Reliable</c:v>
                </c:pt>
                <c:pt idx="3">
                  <c:v>Innovative</c:v>
                </c:pt>
                <c:pt idx="4">
                  <c:v>Trustworthy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13.0</c:v>
                </c:pt>
                <c:pt idx="1">
                  <c:v>10.0</c:v>
                </c:pt>
                <c:pt idx="2">
                  <c:v>34.0</c:v>
                </c:pt>
                <c:pt idx="3">
                  <c:v>9.0</c:v>
                </c:pt>
                <c:pt idx="4">
                  <c:v>30.0</c:v>
                </c:pt>
              </c:numCache>
            </c:numRef>
          </c:val>
        </c:ser>
        <c:gapWidth val="60"/>
        <c:overlap val="10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rgbClr val="3A3A3A"/>
                </a:solidFill>
                <a:latin typeface="Calibri Light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ax val="100.0"/>
          <c:min val="0.0"/>
        </c:scaling>
        <c:delete/>
        <c:axPos val="b"/>
        <c:majorTickMark val="out"/>
        <c:minorTickMark val="none"/>
        <c:tickLblPos val="nextTo"/>
        <c:crossAx val="-2068027336"/>
        <c:crosses val="autoZero"/>
      </c:valAx>
    </c:plotArea>
    <c:legend>
      <c:legendPos val="b"/>
      <c:overlay val="0"/>
      <c:txPr>
        <a:bodyPr/>
        <a:lstStyle/>
        <a:p>
          <a:pPr>
            <a:defRPr sz="1000">
              <a:solidFill>
                <a:srgbClr val="3A3A3A"/>
              </a:solidFill>
              <a:latin typeface="Calibri Light"/>
            </a:defRPr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2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Contacted customer service</c:v>
                </c:pt>
                <c:pt idx="1">
                  <c:v>Written an online review</c:v>
                </c:pt>
                <c:pt idx="2">
                  <c:v>Signed up to the loyalty scheme</c:v>
                </c:pt>
                <c:pt idx="3">
                  <c:v>Recommended the brand to a friend</c:v>
                </c:pt>
                <c:pt idx="4">
                  <c:v>Used the mobile app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30.0</c:v>
                </c:pt>
                <c:pt idx="1">
                  <c:v>30.0</c:v>
                </c:pt>
                <c:pt idx="2">
                  <c:v>37.0</c:v>
                </c:pt>
                <c:pt idx="3">
                  <c:v>47.0</c:v>
                </c:pt>
                <c:pt idx="4">
                  <c:v>52.0</c:v>
                </c:pt>
              </c:numCache>
            </c:numRef>
          </c:val>
        </c:ser>
        <c:gapWidth val="8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3A3A3A"/>
                </a:solidFill>
                <a:latin typeface="Calibri Light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/>
        <c:axPos val="b"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9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Contacted customer service</c:v>
                </c:pt>
                <c:pt idx="1">
                  <c:v>Written an online review</c:v>
                </c:pt>
                <c:pt idx="2">
                  <c:v>Signed up to the loyalty scheme</c:v>
                </c:pt>
                <c:pt idx="3">
                  <c:v>Recommended the brand to a friend</c:v>
                </c:pt>
                <c:pt idx="4">
                  <c:v>Used the mobile app  ▼F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30.0</c:v>
                </c:pt>
                <c:pt idx="1">
                  <c:v>30.0</c:v>
                </c:pt>
                <c:pt idx="2">
                  <c:v>35.0</c:v>
                </c:pt>
                <c:pt idx="3">
                  <c:v>46.0</c:v>
                </c:pt>
                <c:pt idx="4">
                  <c:v>54.0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 (n=123)</c:v>
                </c:pt>
              </c:strCache>
            </c:strRef>
          </c:tx>
          <c:spPr>
            <a:solidFill>
              <a:srgbClr val="D3E3EE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9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Contacted customer service</c:v>
                </c:pt>
                <c:pt idx="1">
                  <c:v>Written an online review</c:v>
                </c:pt>
                <c:pt idx="2">
                  <c:v>Signed up to the loyalty scheme</c:v>
                </c:pt>
                <c:pt idx="3">
                  <c:v>Recommended the brand to a friend</c:v>
                </c:pt>
                <c:pt idx="4">
                  <c:v>Used the mobile app  ▼F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36.0</c:v>
                </c:pt>
                <c:pt idx="1">
                  <c:v>21.0</c:v>
                </c:pt>
                <c:pt idx="2">
                  <c:v>42.0</c:v>
                </c:pt>
                <c:pt idx="3">
                  <c:v>57.0</c:v>
                </c:pt>
                <c:pt idx="4">
                  <c:v>42.0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Male (n=121)</c:v>
                </c:pt>
              </c:strCache>
            </c:strRef>
          </c:tx>
          <c:spPr>
            <a:solidFill>
              <a:srgbClr val="0F3957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9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Contacted customer service</c:v>
                </c:pt>
                <c:pt idx="1">
                  <c:v>Written an online review</c:v>
                </c:pt>
                <c:pt idx="2">
                  <c:v>Signed up to the loyalty scheme</c:v>
                </c:pt>
                <c:pt idx="3">
                  <c:v>Recommended the brand to a friend</c:v>
                </c:pt>
                <c:pt idx="4">
                  <c:v>Used the mobile app  ▼F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24.0</c:v>
                </c:pt>
                <c:pt idx="1">
                  <c:v>38.0</c:v>
                </c:pt>
                <c:pt idx="2">
                  <c:v>29.0</c:v>
                </c:pt>
                <c:pt idx="3">
                  <c:v>36.0</c:v>
                </c:pt>
                <c:pt idx="4">
                  <c:v>64.0</c:v>
                </c:pt>
              </c:numCache>
            </c:numRef>
          </c:val>
        </c:ser>
        <c:gapWidth val="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rgbClr val="3A3A3A"/>
                </a:solidFill>
                <a:latin typeface="Calibri Light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in val="0.0"/>
        </c:scaling>
        <c:delete/>
        <c:axPos val="b"/>
        <c:majorTickMark val="out"/>
        <c:minorTickMark val="none"/>
        <c:tickLblPos val="nextTo"/>
        <c:crossAx val="-2068027336"/>
        <c:crosses val="autoZero"/>
      </c:valAx>
    </c:plotArea>
    <c:legend>
      <c:legendPos val="b"/>
      <c:overlay val="0"/>
      <c:txPr>
        <a:bodyPr/>
        <a:lstStyle/>
        <a:p>
          <a:pPr>
            <a:defRPr sz="1000">
              <a:solidFill>
                <a:srgbClr val="3A3A3A"/>
              </a:solidFill>
              <a:latin typeface="Calibri Light"/>
            </a:defRPr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8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25-34</c:v>
                </c:pt>
                <c:pt idx="1">
                  <c:v>55+</c:v>
                </c:pt>
                <c:pt idx="2">
                  <c:v>45-54</c:v>
                </c:pt>
                <c:pt idx="3">
                  <c:v>18-24</c:v>
                </c:pt>
                <c:pt idx="4">
                  <c:v>35-44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23.0</c:v>
                </c:pt>
                <c:pt idx="1">
                  <c:v>22.0</c:v>
                </c:pt>
                <c:pt idx="2">
                  <c:v>19.0</c:v>
                </c:pt>
                <c:pt idx="3">
                  <c:v>19.0</c:v>
                </c:pt>
                <c:pt idx="4">
                  <c:v>17.0</c:v>
                </c:pt>
              </c:numCache>
            </c:numRef>
          </c:val>
        </c:ser>
        <c:gapWidth val="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00">
                <a:solidFill>
                  <a:srgbClr val="3A3A3A"/>
                </a:solidFill>
                <a:latin typeface="Calibri Light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/>
        <c:axPos val="b"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9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Contacted customer service</c:v>
                </c:pt>
                <c:pt idx="1">
                  <c:v>Written an online review</c:v>
                </c:pt>
                <c:pt idx="2">
                  <c:v>Signed up to the loyalty scheme</c:v>
                </c:pt>
                <c:pt idx="3">
                  <c:v>Recommended the brand to a friend</c:v>
                </c:pt>
                <c:pt idx="4">
                  <c:v>Used the mobile app  ▲2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30.0</c:v>
                </c:pt>
                <c:pt idx="1">
                  <c:v>30.0</c:v>
                </c:pt>
                <c:pt idx="2">
                  <c:v>35.0</c:v>
                </c:pt>
                <c:pt idx="3">
                  <c:v>46.0</c:v>
                </c:pt>
                <c:pt idx="4">
                  <c:v>54.0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55+ (n=61)</c:v>
                </c:pt>
              </c:strCache>
            </c:strRef>
          </c:tx>
          <c:spPr>
            <a:solidFill>
              <a:srgbClr val="D3E3EE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9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Contacted customer service</c:v>
                </c:pt>
                <c:pt idx="1">
                  <c:v>Written an online review</c:v>
                </c:pt>
                <c:pt idx="2">
                  <c:v>Signed up to the loyalty scheme</c:v>
                </c:pt>
                <c:pt idx="3">
                  <c:v>Recommended the brand to a friend</c:v>
                </c:pt>
                <c:pt idx="4">
                  <c:v>Used the mobile app  ▲2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30.0</c:v>
                </c:pt>
                <c:pt idx="1">
                  <c:v>29.0</c:v>
                </c:pt>
                <c:pt idx="2">
                  <c:v>42.0</c:v>
                </c:pt>
                <c:pt idx="3">
                  <c:v>52.0</c:v>
                </c:pt>
                <c:pt idx="4">
                  <c:v>47.0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18-24 (n=40*)</c:v>
                </c:pt>
              </c:strCache>
            </c:strRef>
          </c:tx>
          <c:spPr>
            <a:solidFill>
              <a:srgbClr val="0F3957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9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Contacted customer service</c:v>
                </c:pt>
                <c:pt idx="1">
                  <c:v>Written an online review</c:v>
                </c:pt>
                <c:pt idx="2">
                  <c:v>Signed up to the loyalty scheme</c:v>
                </c:pt>
                <c:pt idx="3">
                  <c:v>Recommended the brand to a friend</c:v>
                </c:pt>
                <c:pt idx="4">
                  <c:v>Used the mobile app  ▲2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23.0</c:v>
                </c:pt>
                <c:pt idx="1">
                  <c:v>18.0</c:v>
                </c:pt>
                <c:pt idx="2">
                  <c:v>24.0</c:v>
                </c:pt>
                <c:pt idx="3">
                  <c:v>40.0</c:v>
                </c:pt>
                <c:pt idx="4">
                  <c:v>49.0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25-34 (n=48*)</c:v>
                </c:pt>
              </c:strCache>
            </c:strRef>
          </c:tx>
          <c:spPr>
            <a:solidFill>
              <a:srgbClr val="E07B0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9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Contacted customer service</c:v>
                </c:pt>
                <c:pt idx="1">
                  <c:v>Written an online review</c:v>
                </c:pt>
                <c:pt idx="2">
                  <c:v>Signed up to the loyalty scheme</c:v>
                </c:pt>
                <c:pt idx="3">
                  <c:v>Recommended the brand to a friend</c:v>
                </c:pt>
                <c:pt idx="4">
                  <c:v>Used the mobile app  ▲2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31.0</c:v>
                </c:pt>
                <c:pt idx="1">
                  <c:v>38.0</c:v>
                </c:pt>
                <c:pt idx="2">
                  <c:v>25.0</c:v>
                </c:pt>
                <c:pt idx="3">
                  <c:v>53.0</c:v>
                </c:pt>
                <c:pt idx="4">
                  <c:v>70.0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45-54 (n=53)</c:v>
                </c:pt>
              </c:strCache>
            </c:strRef>
          </c:tx>
          <c:spPr>
            <a:solidFill>
              <a:srgbClr val="1E7E34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9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Contacted customer service</c:v>
                </c:pt>
                <c:pt idx="1">
                  <c:v>Written an online review</c:v>
                </c:pt>
                <c:pt idx="2">
                  <c:v>Signed up to the loyalty scheme</c:v>
                </c:pt>
                <c:pt idx="3">
                  <c:v>Recommended the brand to a friend</c:v>
                </c:pt>
                <c:pt idx="4">
                  <c:v>Used the mobile app  ▲2</c:v>
                </c:pt>
              </c:strCache>
            </c:strRef>
          </c:cat>
          <c:val>
            <c:numRef>
              <c:f>Sheet1!$F$2:$F$6</c:f>
              <c:numCache>
                <c:formatCode>General</c:formatCode>
                <c:ptCount val="5"/>
                <c:pt idx="0">
                  <c:v>32.0</c:v>
                </c:pt>
                <c:pt idx="1">
                  <c:v>28.0</c:v>
                </c:pt>
                <c:pt idx="2">
                  <c:v>41.0</c:v>
                </c:pt>
                <c:pt idx="3">
                  <c:v>49.0</c:v>
                </c:pt>
                <c:pt idx="4">
                  <c:v>44.0</c:v>
                </c:pt>
              </c:numCache>
            </c:numRef>
          </c:val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35-44 (n=47*)</c:v>
                </c:pt>
              </c:strCache>
            </c:strRef>
          </c:tx>
          <c:spPr>
            <a:solidFill>
              <a:srgbClr val="E8743B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9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Contacted customer service</c:v>
                </c:pt>
                <c:pt idx="1">
                  <c:v>Written an online review</c:v>
                </c:pt>
                <c:pt idx="2">
                  <c:v>Signed up to the loyalty scheme</c:v>
                </c:pt>
                <c:pt idx="3">
                  <c:v>Recommended the brand to a friend</c:v>
                </c:pt>
                <c:pt idx="4">
                  <c:v>Used the mobile app  ▲2</c:v>
                </c:pt>
              </c:strCache>
            </c:strRef>
          </c:cat>
          <c:val>
            <c:numRef>
              <c:f>Sheet1!$G$2:$G$6</c:f>
              <c:numCache>
                <c:formatCode>General</c:formatCode>
                <c:ptCount val="5"/>
                <c:pt idx="0">
                  <c:v>33.0</c:v>
                </c:pt>
                <c:pt idx="1">
                  <c:v>34.0</c:v>
                </c:pt>
                <c:pt idx="2">
                  <c:v>46.0</c:v>
                </c:pt>
                <c:pt idx="3">
                  <c:v>35.0</c:v>
                </c:pt>
                <c:pt idx="4">
                  <c:v>56.0</c:v>
                </c:pt>
              </c:numCache>
            </c:numRef>
          </c:val>
        </c:ser>
        <c:gapWidth val="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rgbClr val="3A3A3A"/>
                </a:solidFill>
                <a:latin typeface="Calibri Light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in val="0.0"/>
        </c:scaling>
        <c:delete/>
        <c:axPos val="b"/>
        <c:majorTickMark val="out"/>
        <c:minorTickMark val="none"/>
        <c:tickLblPos val="nextTo"/>
        <c:crossAx val="-2068027336"/>
        <c:crosses val="autoZero"/>
      </c:valAx>
    </c:plotArea>
    <c:legend>
      <c:legendPos val="b"/>
      <c:overlay val="0"/>
      <c:txPr>
        <a:bodyPr/>
        <a:lstStyle/>
        <a:p>
          <a:pPr>
            <a:defRPr sz="1000">
              <a:solidFill>
                <a:srgbClr val="3A3A3A"/>
              </a:solidFill>
              <a:latin typeface="Calibri Light"/>
            </a:defRPr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dPt>
            <c:idx val="0"/>
            <c:spPr>
              <a:solidFill>
                <a:srgbClr val="0070C0"/>
              </a:solidFill>
              <a:ln>
                <a:noFill/>
              </a:ln>
            </c:spPr>
          </c:dPt>
          <c:dPt>
            <c:idx val="1"/>
            <c:spPr>
              <a:solidFill>
                <a:srgbClr val="1E7E34"/>
              </a:solidFill>
              <a:ln>
                <a:noFill/>
              </a:ln>
            </c:spPr>
          </c:dPt>
          <c:dPt>
            <c:idx val="2"/>
            <c:spPr>
              <a:solidFill>
                <a:srgbClr val="E07B00"/>
              </a:solidFill>
              <a:ln>
                <a:noFill/>
              </a:ln>
            </c:spPr>
          </c:dPt>
          <c:dPt>
            <c:idx val="3"/>
            <c:spPr>
              <a:solidFill>
                <a:srgbClr val="C00000"/>
              </a:solidFill>
              <a:ln>
                <a:noFill/>
              </a:ln>
            </c:spPr>
          </c:dPt>
          <c:dPt>
            <c:idx val="4"/>
            <c:spPr>
              <a:solidFill>
                <a:srgbClr val="767676"/>
              </a:solidFill>
              <a:ln>
                <a:noFill/>
              </a:ln>
            </c:spPr>
          </c:dPt>
          <c:dLbls>
            <c:numFmt formatCode="0&quot;%&quot;" sourceLinked="0"/>
            <c:txPr>
              <a:bodyPr/>
              <a:lstStyle/>
              <a:p>
                <a:pPr>
                  <a:defRPr sz="12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Weekly</c:v>
                </c:pt>
                <c:pt idx="1">
                  <c:v>Monthly</c:v>
                </c:pt>
                <c:pt idx="2">
                  <c:v>Rarely</c:v>
                </c:pt>
                <c:pt idx="3">
                  <c:v>Daily</c:v>
                </c:pt>
                <c:pt idx="4">
                  <c:v>Never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38.0</c:v>
                </c:pt>
                <c:pt idx="1">
                  <c:v>27.0</c:v>
                </c:pt>
                <c:pt idx="2">
                  <c:v>18.0</c:v>
                </c:pt>
                <c:pt idx="3">
                  <c:v>10.0</c:v>
                </c:pt>
                <c:pt idx="4">
                  <c:v>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/>
      <c:overlay val="0"/>
      <c:txPr>
        <a:bodyPr/>
        <a:lstStyle/>
        <a:p>
          <a:pPr>
            <a:defRPr sz="1200">
              <a:latin typeface="Calibri Light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dPt>
            <c:idx val="0"/>
            <c:spPr>
              <a:solidFill>
                <a:srgbClr val="0070C0"/>
              </a:solidFill>
              <a:ln>
                <a:noFill/>
              </a:ln>
            </c:spPr>
          </c:dPt>
          <c:dPt>
            <c:idx val="1"/>
            <c:spPr>
              <a:solidFill>
                <a:srgbClr val="1E7E34"/>
              </a:solidFill>
              <a:ln>
                <a:noFill/>
              </a:ln>
            </c:spPr>
          </c:dPt>
          <c:dPt>
            <c:idx val="2"/>
            <c:spPr>
              <a:solidFill>
                <a:srgbClr val="E07B00"/>
              </a:solidFill>
              <a:ln>
                <a:noFill/>
              </a:ln>
            </c:spPr>
          </c:dPt>
          <c:dPt>
            <c:idx val="3"/>
            <c:spPr>
              <a:solidFill>
                <a:srgbClr val="C00000"/>
              </a:solidFill>
              <a:ln>
                <a:noFill/>
              </a:ln>
            </c:spPr>
          </c:dPt>
          <c:dPt>
            <c:idx val="4"/>
            <c:spPr>
              <a:solidFill>
                <a:srgbClr val="767676"/>
              </a:solidFill>
              <a:ln>
                <a:noFill/>
              </a:ln>
            </c:spPr>
          </c:dPt>
          <c:dPt>
            <c:idx val="5"/>
            <c:spPr>
              <a:solidFill>
                <a:srgbClr val="0F3957"/>
              </a:solidFill>
              <a:ln>
                <a:noFill/>
              </a:ln>
            </c:spPr>
          </c:dPt>
          <c:dLbls>
            <c:numFmt formatCode="0&quot;%&quot;" sourceLinked="0"/>
            <c:txPr>
              <a:bodyPr/>
              <a:lstStyle/>
              <a:p>
                <a:pPr>
                  <a:defRPr sz="12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Brand A</c:v>
                </c:pt>
                <c:pt idx="1">
                  <c:v>Brand B</c:v>
                </c:pt>
                <c:pt idx="2">
                  <c:v>Brand C</c:v>
                </c:pt>
                <c:pt idx="3">
                  <c:v>Brand D</c:v>
                </c:pt>
                <c:pt idx="4">
                  <c:v>Brand E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30.0</c:v>
                </c:pt>
                <c:pt idx="1">
                  <c:v>22.0</c:v>
                </c:pt>
                <c:pt idx="2">
                  <c:v>19.0</c:v>
                </c:pt>
                <c:pt idx="3">
                  <c:v>12.0</c:v>
                </c:pt>
                <c:pt idx="4">
                  <c:v>10.0</c:v>
                </c:pt>
                <c:pt idx="5">
                  <c:v>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/>
      <c:overlay val="0"/>
      <c:txPr>
        <a:bodyPr/>
        <a:lstStyle/>
        <a:p>
          <a:pPr>
            <a:defRPr sz="1200">
              <a:latin typeface="Calibri Light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dPt>
            <c:idx val="0"/>
            <c:spPr>
              <a:solidFill>
                <a:srgbClr val="0070C0"/>
              </a:solidFill>
              <a:ln>
                <a:noFill/>
              </a:ln>
            </c:spPr>
          </c:dPt>
          <c:dPt>
            <c:idx val="1"/>
            <c:spPr>
              <a:solidFill>
                <a:srgbClr val="1E7E34"/>
              </a:solidFill>
              <a:ln>
                <a:noFill/>
              </a:ln>
            </c:spPr>
          </c:dPt>
          <c:dLbls>
            <c:numFmt formatCode="0&quot;%&quot;" sourceLinked="0"/>
            <c:txPr>
              <a:bodyPr/>
              <a:lstStyle/>
              <a:p>
                <a:pPr>
                  <a:defRPr sz="12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Sheet1!$A$2:$A$3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52.0</c:v>
                </c:pt>
                <c:pt idx="1">
                  <c:v>48.0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/>
      <c:overlay val="0"/>
      <c:txPr>
        <a:bodyPr/>
        <a:lstStyle/>
        <a:p>
          <a:pPr>
            <a:defRPr sz="1200">
              <a:latin typeface="Calibri Light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dPt>
            <c:idx val="0"/>
            <c:spPr>
              <a:solidFill>
                <a:srgbClr val="0070C0"/>
              </a:solidFill>
              <a:ln>
                <a:noFill/>
              </a:ln>
            </c:spPr>
          </c:dPt>
          <c:dPt>
            <c:idx val="1"/>
            <c:spPr>
              <a:solidFill>
                <a:srgbClr val="1E7E34"/>
              </a:solidFill>
              <a:ln>
                <a:noFill/>
              </a:ln>
            </c:spPr>
          </c:dPt>
          <c:dPt>
            <c:idx val="2"/>
            <c:spPr>
              <a:solidFill>
                <a:srgbClr val="E07B00"/>
              </a:solidFill>
              <a:ln>
                <a:noFill/>
              </a:ln>
            </c:spPr>
          </c:dPt>
          <c:dPt>
            <c:idx val="3"/>
            <c:spPr>
              <a:solidFill>
                <a:srgbClr val="C00000"/>
              </a:solidFill>
              <a:ln>
                <a:noFill/>
              </a:ln>
            </c:spPr>
          </c:dPt>
          <c:dPt>
            <c:idx val="4"/>
            <c:spPr>
              <a:solidFill>
                <a:srgbClr val="767676"/>
              </a:solidFill>
              <a:ln>
                <a:noFill/>
              </a:ln>
            </c:spPr>
          </c:dPt>
          <c:dLbls>
            <c:numFmt formatCode="0&quot;%&quot;" sourceLinked="0"/>
            <c:txPr>
              <a:bodyPr/>
              <a:lstStyle/>
              <a:p>
                <a:pPr>
                  <a:defRPr sz="12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25-34</c:v>
                </c:pt>
                <c:pt idx="1">
                  <c:v>55+</c:v>
                </c:pt>
                <c:pt idx="2">
                  <c:v>45-54</c:v>
                </c:pt>
                <c:pt idx="3">
                  <c:v>18-24</c:v>
                </c:pt>
                <c:pt idx="4">
                  <c:v>35-44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23.0</c:v>
                </c:pt>
                <c:pt idx="1">
                  <c:v>22.0</c:v>
                </c:pt>
                <c:pt idx="2">
                  <c:v>19.0</c:v>
                </c:pt>
                <c:pt idx="3">
                  <c:v>19.0</c:v>
                </c:pt>
                <c:pt idx="4">
                  <c:v>17.0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/>
      <c:overlay val="0"/>
      <c:txPr>
        <a:bodyPr/>
        <a:lstStyle/>
        <a:p>
          <a:pPr>
            <a:defRPr sz="1200">
              <a:latin typeface="Calibri Light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dPt>
            <c:idx val="0"/>
            <c:spPr>
              <a:solidFill>
                <a:srgbClr val="0070C0"/>
              </a:solidFill>
              <a:ln>
                <a:noFill/>
              </a:ln>
            </c:spPr>
          </c:dPt>
          <c:dPt>
            <c:idx val="1"/>
            <c:spPr>
              <a:solidFill>
                <a:srgbClr val="1E7E34"/>
              </a:solidFill>
              <a:ln>
                <a:noFill/>
              </a:ln>
            </c:spPr>
          </c:dPt>
          <c:dPt>
            <c:idx val="2"/>
            <c:spPr>
              <a:solidFill>
                <a:srgbClr val="E07B00"/>
              </a:solidFill>
              <a:ln>
                <a:noFill/>
              </a:ln>
            </c:spPr>
          </c:dPt>
          <c:dPt>
            <c:idx val="3"/>
            <c:spPr>
              <a:solidFill>
                <a:srgbClr val="C00000"/>
              </a:solidFill>
              <a:ln>
                <a:noFill/>
              </a:ln>
            </c:spPr>
          </c:dPt>
          <c:dLbls>
            <c:numFmt formatCode="0&quot;%&quot;" sourceLinked="0"/>
            <c:txPr>
              <a:bodyPr/>
              <a:lstStyle/>
              <a:p>
                <a:pPr>
                  <a:defRPr sz="12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South</c:v>
                </c:pt>
                <c:pt idx="1">
                  <c:v>North</c:v>
                </c:pt>
                <c:pt idx="2">
                  <c:v>London</c:v>
                </c:pt>
                <c:pt idx="3">
                  <c:v>Midlands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28.0</c:v>
                </c:pt>
                <c:pt idx="1">
                  <c:v>28.0</c:v>
                </c:pt>
                <c:pt idx="2">
                  <c:v>25.0</c:v>
                </c:pt>
                <c:pt idx="3">
                  <c:v>18.0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/>
      <c:overlay val="0"/>
      <c:txPr>
        <a:bodyPr/>
        <a:lstStyle/>
        <a:p>
          <a:pPr>
            <a:defRPr sz="1200">
              <a:latin typeface="Calibri Light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0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dPt>
            <c:idx val="0"/>
            <c:spPr>
              <a:solidFill>
                <a:srgbClr val="0070C0"/>
              </a:solidFill>
              <a:ln>
                <a:noFill/>
              </a:ln>
            </c:spPr>
          </c:dPt>
          <c:dPt>
            <c:idx val="1"/>
            <c:spPr>
              <a:solidFill>
                <a:srgbClr val="1E7E34"/>
              </a:solidFill>
              <a:ln>
                <a:noFill/>
              </a:ln>
            </c:spPr>
          </c:dPt>
          <c:dPt>
            <c:idx val="2"/>
            <c:spPr>
              <a:solidFill>
                <a:srgbClr val="E07B00"/>
              </a:solidFill>
              <a:ln>
                <a:noFill/>
              </a:ln>
            </c:spPr>
          </c:dPt>
          <c:dPt>
            <c:idx val="3"/>
            <c:spPr>
              <a:solidFill>
                <a:srgbClr val="C00000"/>
              </a:solidFill>
              <a:ln>
                <a:noFill/>
              </a:ln>
            </c:spPr>
          </c:dPt>
          <c:dLbls>
            <c:numFmt formatCode="0&quot;%&quot;" sourceLinked="0"/>
            <c:txPr>
              <a:bodyPr/>
              <a:lstStyle/>
              <a:p>
                <a:pPr>
                  <a:defRPr sz="800" b="1">
                    <a:ln>
                      <a:noFill/>
                    </a:ln>
                    <a:solidFill>
                      <a:srgbClr val="FFFFFF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South</c:v>
                </c:pt>
                <c:pt idx="1">
                  <c:v>North</c:v>
                </c:pt>
                <c:pt idx="2">
                  <c:v>London</c:v>
                </c:pt>
                <c:pt idx="3">
                  <c:v>Midlands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28.0</c:v>
                </c:pt>
                <c:pt idx="1">
                  <c:v>28.0</c:v>
                </c:pt>
                <c:pt idx="2">
                  <c:v>25.0</c:v>
                </c:pt>
                <c:pt idx="3">
                  <c:v>18.0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/>
      <c:layout/>
      <c:overlay val="0"/>
      <c:txPr>
        <a:bodyPr/>
        <a:lstStyle/>
        <a:p>
          <a:pPr>
            <a:defRPr sz="800">
              <a:solidFill>
                <a:srgbClr val="3A3A3A"/>
              </a:solidFill>
              <a:latin typeface="Calibri Light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2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Not very
important</c:v>
                </c:pt>
                <c:pt idx="1">
                  <c:v>Somewhat
important</c:v>
                </c:pt>
                <c:pt idx="2">
                  <c:v>Fairly
important</c:v>
                </c:pt>
                <c:pt idx="3">
                  <c:v>Very
important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1.0</c:v>
                </c:pt>
                <c:pt idx="1">
                  <c:v>12.0</c:v>
                </c:pt>
                <c:pt idx="2">
                  <c:v>47.0</c:v>
                </c:pt>
                <c:pt idx="3">
                  <c:v>39.0</c:v>
                </c:pt>
              </c:numCache>
            </c:numRef>
          </c:val>
        </c:ser>
        <c:gapWidth val="8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3A3A3A"/>
                </a:solidFill>
                <a:latin typeface="Calibri Light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/>
        <c:axPos val="l"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2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Not at all
satisfied</c:v>
                </c:pt>
                <c:pt idx="1">
                  <c:v>Not very
satisfied</c:v>
                </c:pt>
                <c:pt idx="2">
                  <c:v>Somewhat
satisfied</c:v>
                </c:pt>
                <c:pt idx="3">
                  <c:v>Fairly
satisfied</c:v>
                </c:pt>
                <c:pt idx="4">
                  <c:v>Very
satisfied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2.0</c:v>
                </c:pt>
                <c:pt idx="1">
                  <c:v>8.0</c:v>
                </c:pt>
                <c:pt idx="2">
                  <c:v>26.0</c:v>
                </c:pt>
                <c:pt idx="3">
                  <c:v>35.0</c:v>
                </c:pt>
                <c:pt idx="4">
                  <c:v>29.0</c:v>
                </c:pt>
              </c:numCache>
            </c:numRef>
          </c:val>
        </c:ser>
        <c:gapWidth val="8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3A3A3A"/>
                </a:solidFill>
                <a:latin typeface="Calibri Light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/>
        <c:axPos val="l"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spPr>
            <a:ln>
              <a:noFill/>
            </a:ln>
          </c:spPr>
          <c:dPt>
            <c:idx val="0"/>
            <c:spPr>
              <a:solidFill>
                <a:srgbClr val="C00000"/>
              </a:solidFill>
              <a:ln>
                <a:noFill/>
              </a:ln>
            </c:spPr>
          </c:dPt>
          <c:dPt>
            <c:idx val="1"/>
            <c:spPr>
              <a:solidFill>
                <a:srgbClr val="C00000"/>
              </a:solidFill>
              <a:ln>
                <a:noFill/>
              </a:ln>
            </c:spPr>
          </c:dPt>
          <c:dPt>
            <c:idx val="2"/>
            <c:spPr>
              <a:solidFill>
                <a:srgbClr val="C00000"/>
              </a:solidFill>
              <a:ln>
                <a:noFill/>
              </a:ln>
            </c:spPr>
          </c:dPt>
          <c:dPt>
            <c:idx val="3"/>
            <c:spPr>
              <a:solidFill>
                <a:srgbClr val="C00000"/>
              </a:solidFill>
              <a:ln>
                <a:noFill/>
              </a:ln>
            </c:spPr>
          </c:dPt>
          <c:dPt>
            <c:idx val="4"/>
            <c:spPr>
              <a:solidFill>
                <a:srgbClr val="C00000"/>
              </a:solidFill>
              <a:ln>
                <a:noFill/>
              </a:ln>
            </c:spPr>
          </c:dPt>
          <c:dPt>
            <c:idx val="5"/>
            <c:spPr>
              <a:solidFill>
                <a:srgbClr val="C00000"/>
              </a:solidFill>
              <a:ln>
                <a:noFill/>
              </a:ln>
            </c:spPr>
          </c:dPt>
          <c:dPt>
            <c:idx val="6"/>
            <c:spPr>
              <a:solidFill>
                <a:srgbClr val="C00000"/>
              </a:solidFill>
              <a:ln>
                <a:noFill/>
              </a:ln>
            </c:spPr>
          </c:dPt>
          <c:dPt>
            <c:idx val="7"/>
            <c:spPr>
              <a:solidFill>
                <a:srgbClr val="E07B00"/>
              </a:solidFill>
              <a:ln>
                <a:noFill/>
              </a:ln>
            </c:spPr>
          </c:dPt>
          <c:dPt>
            <c:idx val="8"/>
            <c:spPr>
              <a:solidFill>
                <a:srgbClr val="E07B00"/>
              </a:solidFill>
              <a:ln>
                <a:noFill/>
              </a:ln>
            </c:spPr>
          </c:dPt>
          <c:dPt>
            <c:idx val="9"/>
            <c:spPr>
              <a:solidFill>
                <a:srgbClr val="1E7E34"/>
              </a:solidFill>
              <a:ln>
                <a:noFill/>
              </a:ln>
            </c:spPr>
          </c:dPt>
          <c:dPt>
            <c:idx val="10"/>
            <c:spPr>
              <a:solidFill>
                <a:srgbClr val="1E7E34"/>
              </a:solidFill>
              <a:ln>
                <a:noFill/>
              </a:ln>
            </c:spPr>
          </c:dPt>
          <c:dLbls>
            <c:numFmt formatCode="#&quot;%&quot;" sourceLinked="0"/>
            <c:txPr>
              <a:bodyPr/>
              <a:lstStyle/>
              <a:p>
                <a:pPr>
                  <a:defRPr sz="12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Sheet1!$A$2:$A$12</c:f>
              <c:strCache>
                <c:ptCount val="11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1.0</c:v>
                </c:pt>
                <c:pt idx="1">
                  <c:v>1.0</c:v>
                </c:pt>
                <c:pt idx="2">
                  <c:v>2.0</c:v>
                </c:pt>
                <c:pt idx="3">
                  <c:v>1.0</c:v>
                </c:pt>
                <c:pt idx="4">
                  <c:v>3.0</c:v>
                </c:pt>
                <c:pt idx="5">
                  <c:v>2.0</c:v>
                </c:pt>
                <c:pt idx="6">
                  <c:v>10.0</c:v>
                </c:pt>
                <c:pt idx="7">
                  <c:v>13.0</c:v>
                </c:pt>
                <c:pt idx="8">
                  <c:v>18.0</c:v>
                </c:pt>
                <c:pt idx="9">
                  <c:v>19.0</c:v>
                </c:pt>
                <c:pt idx="10">
                  <c:v>30.0</c:v>
                </c:pt>
              </c:numCache>
            </c:numRef>
          </c:val>
        </c:ser>
        <c:gapWidth val="4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3A3A3A"/>
                </a:solidFill>
                <a:latin typeface="Calibri Light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/>
        <c:axPos val="l"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2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Sheet1!$A$2:$A$11</c:f>
              <c:strCache>
                <c:ptCount val="10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1.0</c:v>
                </c:pt>
                <c:pt idx="1">
                  <c:v>2.0</c:v>
                </c:pt>
                <c:pt idx="2">
                  <c:v>2.0</c:v>
                </c:pt>
                <c:pt idx="3">
                  <c:v>3.0</c:v>
                </c:pt>
                <c:pt idx="4">
                  <c:v>4.0</c:v>
                </c:pt>
                <c:pt idx="5">
                  <c:v>9.0</c:v>
                </c:pt>
                <c:pt idx="6">
                  <c:v>12.0</c:v>
                </c:pt>
                <c:pt idx="7">
                  <c:v>20.0</c:v>
                </c:pt>
                <c:pt idx="8">
                  <c:v>23.0</c:v>
                </c:pt>
                <c:pt idx="9">
                  <c:v>24.0</c:v>
                </c:pt>
              </c:numCache>
            </c:numRef>
          </c:val>
        </c:ser>
        <c:gapWidth val="8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3A3A3A"/>
                </a:solidFill>
                <a:latin typeface="Calibri Light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/>
        <c:axPos val="l"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spPr>
            <a:ln>
              <a:noFill/>
            </a:ln>
          </c:spPr>
          <c:dPt>
            <c:idx val="0"/>
            <c:spPr>
              <a:solidFill>
                <a:srgbClr val="E07B00"/>
              </a:solidFill>
              <a:ln>
                <a:noFill/>
              </a:ln>
            </c:spPr>
          </c:dPt>
          <c:dPt>
            <c:idx val="1"/>
            <c:spPr>
              <a:solidFill>
                <a:srgbClr val="E07B00"/>
              </a:solidFill>
              <a:ln>
                <a:noFill/>
              </a:ln>
            </c:spPr>
          </c:dPt>
          <c:dPt>
            <c:idx val="2"/>
            <c:spPr>
              <a:solidFill>
                <a:srgbClr val="C00000"/>
              </a:solidFill>
              <a:ln>
                <a:noFill/>
              </a:ln>
            </c:spPr>
          </c:dPt>
          <c:dPt>
            <c:idx val="3"/>
            <c:spPr>
              <a:solidFill>
                <a:srgbClr val="E07B00"/>
              </a:solidFill>
              <a:ln>
                <a:noFill/>
              </a:ln>
            </c:spPr>
          </c:dPt>
          <c:dPt>
            <c:idx val="4"/>
            <c:spPr>
              <a:solidFill>
                <a:srgbClr val="1E7E34"/>
              </a:solidFill>
              <a:ln>
                <a:noFill/>
              </a:ln>
            </c:spPr>
          </c:dPt>
          <c:dLbls>
            <c:numFmt formatCode="0.00" sourceLinked="0"/>
            <c:txPr>
              <a:bodyPr/>
              <a:lstStyle/>
              <a:p>
                <a:pPr>
                  <a:defRPr sz="12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Sheet1!$A$2:$A$6</c:f>
              <c:strCache>
                <c:ptCount val="5"/>
                <c:pt idx="0">
                  <c:v>Product Quality Satisfaction</c:v>
                </c:pt>
                <c:pt idx="1">
                  <c:v>Convenience</c:v>
                </c:pt>
                <c:pt idx="2">
                  <c:v>Brand Reputation</c:v>
                </c:pt>
                <c:pt idx="3">
                  <c:v>Customer Service</c:v>
                </c:pt>
                <c:pt idx="4">
                  <c:v>Quality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3.93</c:v>
                </c:pt>
                <c:pt idx="1">
                  <c:v>3.82</c:v>
                </c:pt>
                <c:pt idx="2">
                  <c:v>3.37</c:v>
                </c:pt>
                <c:pt idx="3">
                  <c:v>3.8</c:v>
                </c:pt>
                <c:pt idx="4">
                  <c:v>4.4</c:v>
                </c:pt>
              </c:numCache>
            </c:numRef>
          </c:val>
        </c:ser>
        <c:gapWidth val="8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3A3A3A"/>
                </a:solidFill>
                <a:latin typeface="Calibri Light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/>
        <c:axPos val="b"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/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</c:spPr>
          <c:dLbls>
            <c:numFmt formatCode="#&quot;%&quot;" sourceLinked="0"/>
            <c:txPr>
              <a:bodyPr/>
              <a:lstStyle/>
              <a:p>
                <a:pPr>
                  <a:defRPr sz="1200" b="1">
                    <a:ln>
                      <a:noFill/>
                    </a:ln>
                    <a:solidFill>
                      <a:srgbClr val="3A3A3A"/>
                    </a:solidFill>
                    <a:latin typeface="Calibri Ligh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Sheet1!$A$2:$A$5</c:f>
              <c:strCache>
                <c:ptCount val="4"/>
                <c:pt idx="0">
                  <c:v>Midlands</c:v>
                </c:pt>
                <c:pt idx="1">
                  <c:v>London</c:v>
                </c:pt>
                <c:pt idx="2">
                  <c:v>North</c:v>
                </c:pt>
                <c:pt idx="3">
                  <c:v>South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18.0</c:v>
                </c:pt>
                <c:pt idx="1">
                  <c:v>25.0</c:v>
                </c:pt>
                <c:pt idx="2">
                  <c:v>28.0</c:v>
                </c:pt>
                <c:pt idx="3">
                  <c:v>29.0</c:v>
                </c:pt>
              </c:numCache>
            </c:numRef>
          </c:val>
        </c:ser>
        <c:gapWidth val="8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rgbClr val="3A3A3A"/>
                </a:solidFill>
                <a:latin typeface="Calibri Light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/>
        <c:axPos val="b"/>
        <c:majorTickMark val="out"/>
        <c:minorTickMark val="none"/>
        <c:tickLblPos val="nextTo"/>
        <c:crossAx val="-2068027336"/>
        <c:crosses val="autoZero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6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8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9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0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3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4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5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6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8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9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0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2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3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4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5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Relationship Id="rId3" Type="http://schemas.openxmlformats.org/officeDocument/2006/relationships/chart" Target="../charts/chart2.xml"/><Relationship Id="rId4" Type="http://schemas.openxmlformats.org/officeDocument/2006/relationships/chart" Target="../charts/chart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4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5303520" cy="6858000"/>
          </a:xfrm>
          <a:prstGeom prst="rect">
            <a:avLst/>
          </a:prstGeom>
          <a:solidFill>
            <a:srgbClr val="0F39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103120"/>
            <a:ext cx="5303520" cy="548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6858000" y="1371600"/>
            <a:ext cx="5029200" cy="5029200"/>
          </a:xfrm>
          <a:prstGeom prst="ellipse">
            <a:avLst/>
          </a:prstGeom>
          <a:solidFill>
            <a:srgbClr val="D3E3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65760" y="2286000"/>
            <a:ext cx="466344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Calibri Light"/>
              </a:rPr>
              <a:t>Brand Health Tracker 2026 (Sample)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60" y="5852160"/>
            <a:ext cx="457200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65760" y="598932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6309360"/>
            <a:ext cx="46634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AABBCC"/>
                </a:solidFill>
                <a:latin typeface="Calibri Light"/>
              </a:rPr>
              <a:t>May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97280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ADVOCACY - Net promoter score: +29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70432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20040" y="1234440"/>
            <a:ext cx="237744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>
                <a:solidFill>
                  <a:srgbClr val="0070C0"/>
                </a:solidFill>
                <a:latin typeface="Calibri Light"/>
              </a:rPr>
              <a:t>+29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0040" y="283464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Net Promoter Score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320040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1E7E34"/>
                </a:solidFill>
                <a:latin typeface="Calibri Light"/>
              </a:rPr>
              <a:t>49%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3547872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PROMOTERS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388620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E07B00"/>
                </a:solidFill>
                <a:latin typeface="Calibri Light"/>
              </a:rPr>
              <a:t>31%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0040" y="4233672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PASSIVES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0040" y="4572000"/>
            <a:ext cx="2377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C00000"/>
                </a:solidFill>
                <a:latin typeface="Calibri Light"/>
              </a:rPr>
              <a:t>20%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040" y="4919472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DETRACTORS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789920" y="1371600"/>
            <a:ext cx="1280160" cy="4572000"/>
          </a:xfrm>
          <a:prstGeom prst="rect">
            <a:avLst/>
          </a:prstGeom>
          <a:solidFill>
            <a:srgbClr val="E8F5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14" name="Chart 13"/>
          <p:cNvGraphicFramePr>
            <a:graphicFrameLocks noGrp="1"/>
          </p:cNvGraphicFramePr>
          <p:nvPr/>
        </p:nvGraphicFramePr>
        <p:xfrm>
          <a:off x="2926080" y="1371600"/>
          <a:ext cx="8961120" cy="43434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5" name="Rectangle 14"/>
          <p:cNvSpPr/>
          <p:nvPr/>
        </p:nvSpPr>
        <p:spPr>
          <a:xfrm>
            <a:off x="5074920" y="5806440"/>
            <a:ext cx="164592" cy="18288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276088" y="5806440"/>
            <a:ext cx="1389888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3A3A3A"/>
                </a:solidFill>
                <a:latin typeface="Calibri Light"/>
              </a:rPr>
              <a:t>Detractors (0-6)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675120" y="5806440"/>
            <a:ext cx="164592" cy="182880"/>
          </a:xfrm>
          <a:prstGeom prst="rect">
            <a:avLst/>
          </a:prstGeom>
          <a:solidFill>
            <a:srgbClr val="E07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876288" y="5806440"/>
            <a:ext cx="1389888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3A3A3A"/>
                </a:solidFill>
                <a:latin typeface="Calibri Light"/>
              </a:rPr>
              <a:t>Passives (7-8)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275320" y="5806440"/>
            <a:ext cx="164592" cy="182880"/>
          </a:xfrm>
          <a:prstGeom prst="rect">
            <a:avLst/>
          </a:prstGeom>
          <a:solidFill>
            <a:srgbClr val="1E7E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76488" y="5806440"/>
            <a:ext cx="1389888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3A3A3A"/>
                </a:solidFill>
                <a:latin typeface="Calibri Light"/>
              </a:rPr>
              <a:t>Promoters (9-10)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  <p:sp>
        <p:nvSpPr>
          <p:cNvPr id="23" name="Rectangle 22"/>
          <p:cNvSpPr/>
          <p:nvPr/>
        </p:nvSpPr>
        <p:spPr>
          <a:xfrm>
            <a:off x="0" y="6144768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82880" y="6163055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How likely are you to recommend to a colleague? | Data weighted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412480" y="6163055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Likelihood to return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1234440"/>
            <a:ext cx="237744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600" b="1">
                <a:solidFill>
                  <a:srgbClr val="1E7E34"/>
                </a:solidFill>
                <a:latin typeface="Calibri Light"/>
              </a:rPr>
              <a:t>7.92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310896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mean out of 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342900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(n=250)</a:t>
            </a:r>
          </a:p>
        </p:txBody>
      </p:sp>
      <p:graphicFrame>
        <p:nvGraphicFramePr>
          <p:cNvPr id="10" name="Chart 9"/>
          <p:cNvGraphicFramePr>
            <a:graphicFrameLocks noGrp="1"/>
          </p:cNvGraphicFramePr>
          <p:nvPr/>
        </p:nvGraphicFramePr>
        <p:xfrm>
          <a:off x="2926080" y="1371600"/>
          <a:ext cx="8961120" cy="47548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Rectangle 10"/>
          <p:cNvSpPr/>
          <p:nvPr/>
        </p:nvSpPr>
        <p:spPr>
          <a:xfrm>
            <a:off x="0" y="6144768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82880" y="6163055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How likely are you to do so again? | Data weighted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0" y="6163055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1521440" cy="8686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Promoters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09728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320040" y="1188720"/>
            <a:ext cx="1645920" cy="594360"/>
          </a:xfrm>
          <a:prstGeom prst="roundRect">
            <a:avLst>
              <a:gd name="adj" fmla="val 9000"/>
            </a:avLst>
          </a:prstGeom>
          <a:solidFill>
            <a:srgbClr val="1E7E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1188720"/>
            <a:ext cx="1645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 Light"/>
              </a:rPr>
              <a:t>49%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0040" y="1920240"/>
            <a:ext cx="11521440" cy="923544"/>
          </a:xfrm>
          <a:prstGeom prst="roundRect">
            <a:avLst>
              <a:gd name="adj" fmla="val 3000"/>
            </a:avLst>
          </a:prstGeom>
          <a:solidFill>
            <a:srgbClr val="F5F7FA"/>
          </a:solidFill>
          <a:ln>
            <a:noFill/>
          </a:ln>
          <a:effectLst>
            <a:outerShdw blurRad="38000" dist="18000" dir="2700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993392"/>
            <a:ext cx="112471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A3A3A"/>
                </a:solidFill>
                <a:latin typeface="Calibri Light"/>
              </a:rPr>
              <a:t>"I trust this brand more than the others, it just feels reliable and good quality."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3977640"/>
            <a:ext cx="11064240" cy="9144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20040" y="5111496"/>
            <a:ext cx="11521440" cy="923544"/>
          </a:xfrm>
          <a:prstGeom prst="roundRect">
            <a:avLst>
              <a:gd name="adj" fmla="val 3000"/>
            </a:avLst>
          </a:prstGeom>
          <a:solidFill>
            <a:srgbClr val="F5F7FA"/>
          </a:solidFill>
          <a:ln>
            <a:noFill/>
          </a:ln>
          <a:effectLst>
            <a:outerShdw blurRad="38000" dist="18000" dir="2700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" y="5184648"/>
            <a:ext cx="112471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A3A3A"/>
                </a:solidFill>
                <a:latin typeface="Calibri Light"/>
              </a:rPr>
              <a:t>"Great value for money and the product always arrives on time, no complaints at all."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144768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82880" y="6163055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Verbatim responses from survey respondents | Data weighted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6163055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n=121 | Total: n=250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1521440" cy="8686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Detractors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09728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320040" y="1188720"/>
            <a:ext cx="1645920" cy="594360"/>
          </a:xfrm>
          <a:prstGeom prst="roundRect">
            <a:avLst>
              <a:gd name="adj" fmla="val 9000"/>
            </a:avLst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1188720"/>
            <a:ext cx="1645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 Light"/>
              </a:rPr>
              <a:t>20%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0040" y="1920240"/>
            <a:ext cx="11521440" cy="923544"/>
          </a:xfrm>
          <a:prstGeom prst="roundRect">
            <a:avLst>
              <a:gd name="adj" fmla="val 3000"/>
            </a:avLst>
          </a:prstGeom>
          <a:solidFill>
            <a:srgbClr val="F5F7FA"/>
          </a:solidFill>
          <a:ln>
            <a:noFill/>
          </a:ln>
          <a:effectLst>
            <a:outerShdw blurRad="38000" dist="18000" dir="2700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993392"/>
            <a:ext cx="112471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A3A3A"/>
                </a:solidFill>
                <a:latin typeface="Calibri Light"/>
              </a:rPr>
              <a:t>"Customer service was slow to respond and I had to chase them twice about my order."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3977640"/>
            <a:ext cx="11064240" cy="9144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20040" y="5111496"/>
            <a:ext cx="11521440" cy="923544"/>
          </a:xfrm>
          <a:prstGeom prst="roundRect">
            <a:avLst>
              <a:gd name="adj" fmla="val 3000"/>
            </a:avLst>
          </a:prstGeom>
          <a:solidFill>
            <a:srgbClr val="F5F7FA"/>
          </a:solidFill>
          <a:ln>
            <a:noFill/>
          </a:ln>
          <a:effectLst>
            <a:outerShdw blurRad="38000" dist="18000" dir="2700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" y="5184648"/>
            <a:ext cx="112471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A3A3A"/>
                </a:solidFill>
                <a:latin typeface="Calibri Light"/>
              </a:rPr>
              <a:t>"Prices have gone up a lot recently and I'm not sure the quality justifies it anymore."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144768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82880" y="6163055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Verbatim responses from survey respondents | Data weighted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6163055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n=51 | Total: n=250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1521440" cy="8686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Passives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09728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320040" y="1188720"/>
            <a:ext cx="1645920" cy="594360"/>
          </a:xfrm>
          <a:prstGeom prst="roundRect">
            <a:avLst>
              <a:gd name="adj" fmla="val 9000"/>
            </a:avLst>
          </a:prstGeom>
          <a:solidFill>
            <a:srgbClr val="E07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1188720"/>
            <a:ext cx="164592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Calibri Light"/>
              </a:rPr>
              <a:t>31%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0040" y="1920240"/>
            <a:ext cx="11521440" cy="923544"/>
          </a:xfrm>
          <a:prstGeom prst="roundRect">
            <a:avLst>
              <a:gd name="adj" fmla="val 3000"/>
            </a:avLst>
          </a:prstGeom>
          <a:solidFill>
            <a:srgbClr val="F5F7FA"/>
          </a:solidFill>
          <a:ln>
            <a:noFill/>
          </a:ln>
          <a:effectLst>
            <a:outerShdw blurRad="38000" dist="18000" dir="2700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993392"/>
            <a:ext cx="112471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A3A3A"/>
                </a:solidFill>
                <a:latin typeface="Calibri Light"/>
              </a:rPr>
              <a:t>"I trust this brand more than the others, it just feels reliable and good quality."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3977640"/>
            <a:ext cx="11064240" cy="9144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320040" y="5111496"/>
            <a:ext cx="11521440" cy="923544"/>
          </a:xfrm>
          <a:prstGeom prst="roundRect">
            <a:avLst>
              <a:gd name="adj" fmla="val 3000"/>
            </a:avLst>
          </a:prstGeom>
          <a:solidFill>
            <a:srgbClr val="F5F7FA"/>
          </a:solidFill>
          <a:ln>
            <a:noFill/>
          </a:ln>
          <a:effectLst>
            <a:outerShdw blurRad="38000" dist="18000" dir="2700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7200" y="5184648"/>
            <a:ext cx="1124712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A3A3A"/>
                </a:solidFill>
                <a:latin typeface="Calibri Light"/>
              </a:rPr>
              <a:t>"Been a loyal customer for years, they rarely let me down and the app is convenient."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144768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82880" y="6163055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Verbatim responses from survey respondents | Data weighted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12480" y="6163055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n=78 | Total: n=250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601200" y="5029200"/>
            <a:ext cx="22860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600" b="0">
                <a:solidFill>
                  <a:srgbClr val="D3E3EE"/>
                </a:solidFill>
                <a:latin typeface="Calibri Light"/>
              </a:rPr>
              <a:t>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560320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Calibri Light"/>
              </a:rPr>
              <a:t>Detailed
findings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Event attribute ratings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418320" y="1371600"/>
            <a:ext cx="2377440" cy="4572000"/>
          </a:xfrm>
          <a:prstGeom prst="roundRect">
            <a:avLst>
              <a:gd name="adj" fmla="val 3000"/>
            </a:avLst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464040" y="1828800"/>
            <a:ext cx="2286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67676"/>
                </a:solidFill>
                <a:latin typeface="Calibri Light"/>
              </a:rPr>
              <a:t>Quality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92640" y="2084831"/>
            <a:ext cx="1920240" cy="457200"/>
          </a:xfrm>
          <a:prstGeom prst="roundRect">
            <a:avLst>
              <a:gd name="adj" fmla="val 6000"/>
            </a:avLst>
          </a:prstGeom>
          <a:solidFill>
            <a:srgbClr val="1E7E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92640" y="2084831"/>
            <a:ext cx="1920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 Light"/>
              </a:rPr>
              <a:t>4.40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464040" y="329184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△ 1.03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64040" y="4434840"/>
            <a:ext cx="2286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67676"/>
                </a:solidFill>
                <a:latin typeface="Calibri Light"/>
              </a:rPr>
              <a:t>Brand Reputation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692640" y="4663440"/>
            <a:ext cx="1920240" cy="457200"/>
          </a:xfrm>
          <a:prstGeom prst="roundRect">
            <a:avLst>
              <a:gd name="adj" fmla="val 6000"/>
            </a:avLst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692640" y="4663440"/>
            <a:ext cx="19202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 Light"/>
              </a:rPr>
              <a:t>3.37</a:t>
            </a:r>
          </a:p>
        </p:txBody>
      </p:sp>
      <p:graphicFrame>
        <p:nvGraphicFramePr>
          <p:cNvPr id="13" name="Chart 12"/>
          <p:cNvGraphicFramePr>
            <a:graphicFrameLocks noGrp="1"/>
          </p:cNvGraphicFramePr>
          <p:nvPr/>
        </p:nvGraphicFramePr>
        <p:xfrm>
          <a:off x="365760" y="1371600"/>
          <a:ext cx="8961120" cy="4187952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4" name="Rectangle 13"/>
          <p:cNvSpPr/>
          <p:nvPr/>
        </p:nvSpPr>
        <p:spPr>
          <a:xfrm>
            <a:off x="2743200" y="5650992"/>
            <a:ext cx="164592" cy="182880"/>
          </a:xfrm>
          <a:prstGeom prst="rect">
            <a:avLst/>
          </a:prstGeom>
          <a:solidFill>
            <a:srgbClr val="1E7E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944368" y="5650992"/>
            <a:ext cx="12344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HIGH (4.0+)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187952" y="5650992"/>
            <a:ext cx="164592" cy="182880"/>
          </a:xfrm>
          <a:prstGeom prst="rect">
            <a:avLst/>
          </a:prstGeom>
          <a:solidFill>
            <a:srgbClr val="E07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389120" y="5650992"/>
            <a:ext cx="12344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MODERATE (3.5-3.99)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632704" y="5650992"/>
            <a:ext cx="164592" cy="18288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833872" y="5650992"/>
            <a:ext cx="123444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LOW (&lt;3.5)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5943600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82880" y="5961888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Please rate the event on the following attributes. | Data weighted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0" y="5961888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Geographic spread of respondents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365760" y="1188720"/>
          <a:ext cx="11430000" cy="50292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6144768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82880" y="6163055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Respondent region | Data weighted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0" y="6163055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Value For Money Satisfaction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137160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E07B00"/>
                </a:solidFill>
                <a:latin typeface="Calibri Light"/>
              </a:rPr>
              <a:t>3.62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01200" y="2331720"/>
            <a:ext cx="21945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mean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0" y="2743200"/>
            <a:ext cx="21945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1E7E34"/>
                </a:solidFill>
                <a:latin typeface="Calibri Light"/>
              </a:rPr>
              <a:t>T2B: 58%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0" y="3154680"/>
            <a:ext cx="21945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C00000"/>
                </a:solidFill>
                <a:latin typeface="Calibri Light"/>
              </a:rPr>
              <a:t>B2B: 14%</a:t>
            </a:r>
          </a:p>
        </p:txBody>
      </p:sp>
      <p:graphicFrame>
        <p:nvGraphicFramePr>
          <p:cNvPr id="9" name="Chart 8"/>
          <p:cNvGraphicFramePr>
            <a:graphicFrameLocks noGrp="1"/>
          </p:cNvGraphicFramePr>
          <p:nvPr/>
        </p:nvGraphicFramePr>
        <p:xfrm>
          <a:off x="365760" y="2103120"/>
          <a:ext cx="8961120" cy="20116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0" name="Rectangle 9"/>
          <p:cNvSpPr/>
          <p:nvPr/>
        </p:nvSpPr>
        <p:spPr>
          <a:xfrm>
            <a:off x="0" y="5943600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82880" y="5961888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Value For Money Satisfaction | Data weighted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0" y="5961888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How important are each of the following factors when choosing a brand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365760" y="1371600"/>
          <a:ext cx="11430000" cy="2359152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5943600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" y="5961888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How important are each of the following factors when choosing a brand | Data weighted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0" y="5961888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201168"/>
            <a:ext cx="4572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0F3957"/>
                </a:solidFill>
                <a:latin typeface="Calibri Light"/>
              </a:rPr>
              <a:t>Contents: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841248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320040" y="1051560"/>
            <a:ext cx="502920" cy="731520"/>
          </a:xfrm>
          <a:prstGeom prst="roundRect">
            <a:avLst>
              <a:gd name="adj" fmla="val 9000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320040" y="1051560"/>
            <a:ext cx="502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Calibri Light"/>
              </a:rPr>
              <a:t>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400" y="1051560"/>
            <a:ext cx="6400800" cy="731520"/>
          </a:xfrm>
          <a:prstGeom prst="roundRect">
            <a:avLst>
              <a:gd name="adj" fmla="val 3000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05840" y="1188719"/>
            <a:ext cx="6217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Calibri Light"/>
              </a:rPr>
              <a:t>Methodology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0040" y="2148839"/>
            <a:ext cx="502920" cy="731520"/>
          </a:xfrm>
          <a:prstGeom prst="roundRect">
            <a:avLst>
              <a:gd name="adj" fmla="val 9000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20040" y="2148839"/>
            <a:ext cx="502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Calibri Light"/>
              </a:rPr>
              <a:t>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14400" y="2148839"/>
            <a:ext cx="6400800" cy="731520"/>
          </a:xfrm>
          <a:prstGeom prst="roundRect">
            <a:avLst>
              <a:gd name="adj" fmla="val 3000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05840" y="2285999"/>
            <a:ext cx="6217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Calibri Light"/>
              </a:rPr>
              <a:t>Satisfaction performance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20040" y="3246120"/>
            <a:ext cx="502920" cy="731520"/>
          </a:xfrm>
          <a:prstGeom prst="roundRect">
            <a:avLst>
              <a:gd name="adj" fmla="val 9000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320040" y="3246120"/>
            <a:ext cx="502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Calibri Light"/>
              </a:rPr>
              <a:t>3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14400" y="3246120"/>
            <a:ext cx="6400800" cy="731520"/>
          </a:xfrm>
          <a:prstGeom prst="roundRect">
            <a:avLst>
              <a:gd name="adj" fmla="val 3000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05840" y="3383279"/>
            <a:ext cx="6217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Calibri Light"/>
              </a:rPr>
              <a:t>Detailed findings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20040" y="4343400"/>
            <a:ext cx="502920" cy="731520"/>
          </a:xfrm>
          <a:prstGeom prst="roundRect">
            <a:avLst>
              <a:gd name="adj" fmla="val 9000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20040" y="4343400"/>
            <a:ext cx="502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Calibri Light"/>
              </a:rPr>
              <a:t>4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4400" y="4343400"/>
            <a:ext cx="6400800" cy="731520"/>
          </a:xfrm>
          <a:prstGeom prst="roundRect">
            <a:avLst>
              <a:gd name="adj" fmla="val 3000"/>
            </a:avLst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05840" y="4480560"/>
            <a:ext cx="62179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Calibri Light"/>
              </a:rPr>
              <a:t>Priorities for action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Product Quality Satisfaction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0" y="1371600"/>
            <a:ext cx="219456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E07B00"/>
                </a:solidFill>
                <a:latin typeface="Calibri Light"/>
              </a:rPr>
              <a:t>3.93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01200" y="2331720"/>
            <a:ext cx="21945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mean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0" y="2743200"/>
            <a:ext cx="21945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1E7E34"/>
                </a:solidFill>
                <a:latin typeface="Calibri Light"/>
              </a:rPr>
              <a:t>T2B: 69%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0" y="3154680"/>
            <a:ext cx="21945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00" b="1">
                <a:solidFill>
                  <a:srgbClr val="C00000"/>
                </a:solidFill>
                <a:latin typeface="Calibri Light"/>
              </a:rPr>
              <a:t>B2B: 6%</a:t>
            </a:r>
          </a:p>
        </p:txBody>
      </p:sp>
      <p:graphicFrame>
        <p:nvGraphicFramePr>
          <p:cNvPr id="9" name="Chart 8"/>
          <p:cNvGraphicFramePr>
            <a:graphicFrameLocks noGrp="1"/>
          </p:cNvGraphicFramePr>
          <p:nvPr/>
        </p:nvGraphicFramePr>
        <p:xfrm>
          <a:off x="365760" y="2103120"/>
          <a:ext cx="8961120" cy="20116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0" name="Rectangle 9"/>
          <p:cNvSpPr/>
          <p:nvPr/>
        </p:nvSpPr>
        <p:spPr>
          <a:xfrm>
            <a:off x="0" y="5943600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82880" y="5961888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Product Quality Satisfaction | Data weighted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2480" y="5961888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Q Customer Tenure (1-3 years: 31%)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365760" y="1371600"/>
          <a:ext cx="11430000" cy="47548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6035040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82880" y="6053327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Q Customer Tenure | Data weighted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0" y="6053327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Q Household Size (mean 2.03/3)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1234440"/>
            <a:ext cx="237744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600" b="1">
                <a:solidFill>
                  <a:srgbClr val="C00000"/>
                </a:solidFill>
                <a:latin typeface="Calibri Light"/>
              </a:rPr>
              <a:t>2.03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310896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mean out of 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342900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(n=250)</a:t>
            </a:r>
          </a:p>
        </p:txBody>
      </p:sp>
      <p:graphicFrame>
        <p:nvGraphicFramePr>
          <p:cNvPr id="10" name="Chart 9"/>
          <p:cNvGraphicFramePr>
            <a:graphicFrameLocks noGrp="1"/>
          </p:cNvGraphicFramePr>
          <p:nvPr/>
        </p:nvGraphicFramePr>
        <p:xfrm>
          <a:off x="2926080" y="1371600"/>
          <a:ext cx="8961120" cy="47548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Rectangle 10"/>
          <p:cNvSpPr/>
          <p:nvPr/>
        </p:nvSpPr>
        <p:spPr>
          <a:xfrm>
            <a:off x="0" y="6144768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82880" y="6163055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Q Household Size | Data weighted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0" y="6163055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Q Employment Status (Working full-time: 50%)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365760" y="1371600"/>
          <a:ext cx="11430000" cy="47548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6035040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82880" y="6053327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Q Employment Status | Data weighted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0" y="6053327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Q Income Bracket (£20-40k: 28%)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365760" y="1371600"/>
          <a:ext cx="11430000" cy="47548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6035040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82880" y="6053327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Q Income Bracket | Data weighted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0" y="6053327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To what extent do you agree or disagree with the following statements about the brand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365760" y="1371600"/>
          <a:ext cx="11430000" cy="27432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5943600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" y="5961888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To what extent do you agree or disagree with the following statements about the brand | Data weighted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0" y="5961888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Which of the following have you done in the past 3 months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365760" y="1371600"/>
          <a:ext cx="11430000" cy="45720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5943600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" y="5961888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Which of the following have you done in the past 3 months | Data weighted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0" y="5961888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Which of the following have you done in the past 3 months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365760" y="1371600"/>
          <a:ext cx="11430000" cy="42976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65760" y="5532120"/>
            <a:ext cx="10058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767676"/>
                </a:solidFill>
                <a:latin typeface="Calibri Light"/>
              </a:rPr>
              <a:t>▲ / ▼ = subgroup significantly higher / lower than Total (95%+ confidence)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943600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82880" y="5961888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Which of the following have you done in the past 3 months | Data weighted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0" y="5961888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Which of the following have you done in the past 3 months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365760" y="1371600"/>
          <a:ext cx="11430000" cy="42976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65760" y="5532120"/>
            <a:ext cx="10058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767676"/>
                </a:solidFill>
                <a:latin typeface="Calibri Light"/>
              </a:rPr>
              <a:t>▲ / ▼ = subgroup significantly higher / lower than Total (95%+ confidence)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5943600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82880" y="5961888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Which of the following have you done in the past 3 months | Data weighted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12480" y="5961888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Q Purchase Frequency (Weekly: 38%)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365760" y="1371600"/>
          <a:ext cx="11430000" cy="47548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6035040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82880" y="6053327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Q Purchase Frequency | Data weighted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0" y="6053327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Methodology: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2651760" cy="1645920"/>
          </a:xfrm>
          <a:prstGeom prst="roundRect">
            <a:avLst>
              <a:gd name="adj" fmla="val 3000"/>
            </a:avLst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1371600"/>
            <a:ext cx="246888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0F3957"/>
                </a:solidFill>
                <a:latin typeface="Calibri Light"/>
              </a:rPr>
              <a:t>250 completed
responses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91840" y="1188720"/>
            <a:ext cx="2651760" cy="1645920"/>
          </a:xfrm>
          <a:prstGeom prst="roundRect">
            <a:avLst>
              <a:gd name="adj" fmla="val 3000"/>
            </a:avLst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3280" y="1371600"/>
            <a:ext cx="246888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0F3957"/>
                </a:solidFill>
                <a:latin typeface="Calibri Light"/>
              </a:rPr>
              <a:t>Online survey (synthetic sample data)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188720"/>
            <a:ext cx="2651760" cy="1645920"/>
          </a:xfrm>
          <a:prstGeom prst="roundRect">
            <a:avLst>
              <a:gd name="adj" fmla="val 3000"/>
            </a:avLst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309360" y="1371600"/>
            <a:ext cx="246888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0F3957"/>
                </a:solidFill>
                <a:latin typeface="Calibri Light"/>
              </a:rPr>
              <a:t>May 2026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44000" y="1188720"/>
            <a:ext cx="2651760" cy="1645920"/>
          </a:xfrm>
          <a:prstGeom prst="roundRect">
            <a:avLst>
              <a:gd name="adj" fmla="val 3000"/>
            </a:avLst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235440" y="1371600"/>
            <a:ext cx="246888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0F3957"/>
                </a:solidFill>
                <a:latin typeface="Calibri Light"/>
              </a:rPr>
              <a:t>n=250 synthetic respondents - illustrative sample, not real fieldwork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5760" y="30175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0F3957"/>
                </a:solidFill>
                <a:latin typeface="Calibri Light"/>
              </a:rPr>
              <a:t>Colour coding of rating scales: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65760" y="3474720"/>
            <a:ext cx="1828800" cy="822960"/>
          </a:xfrm>
          <a:prstGeom prst="roundRect">
            <a:avLst>
              <a:gd name="adj" fmla="val 3000"/>
            </a:avLst>
          </a:prstGeom>
          <a:solidFill>
            <a:srgbClr val="1E7E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65760" y="3474720"/>
            <a:ext cx="1828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 Light"/>
              </a:rPr>
              <a:t>HIGH
Performing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468879" y="3474720"/>
            <a:ext cx="1828800" cy="822960"/>
          </a:xfrm>
          <a:prstGeom prst="roundRect">
            <a:avLst>
              <a:gd name="adj" fmla="val 3000"/>
            </a:avLst>
          </a:prstGeom>
          <a:solidFill>
            <a:srgbClr val="E07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468879" y="3474720"/>
            <a:ext cx="1828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 Light"/>
              </a:rPr>
              <a:t>MID
Performing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72000" y="3474720"/>
            <a:ext cx="1828800" cy="822960"/>
          </a:xfrm>
          <a:prstGeom prst="roundRect">
            <a:avLst>
              <a:gd name="adj" fmla="val 3000"/>
            </a:avLst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572000" y="3474720"/>
            <a:ext cx="1828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Calibri Light"/>
              </a:rPr>
              <a:t>LOW
Performing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5760" y="4434840"/>
            <a:ext cx="11704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67676"/>
                </a:solidFill>
                <a:latin typeface="Calibri Light"/>
              </a:rPr>
              <a:t>Rating scales - Importance: 1 - 5 Satisfaction: 1 - 5 Return intent: 1 - 10 NPS: 0 - 10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65760" y="480060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67676"/>
                </a:solidFill>
                <a:latin typeface="Calibri Light"/>
              </a:rPr>
              <a:t>Confidence interval of 8% (results may vary to +/- 8%)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Q Main Brand (Brand A: 30%)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365760" y="1371600"/>
          <a:ext cx="11430000" cy="47548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6035040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82880" y="6053327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Q Main Brand | Data weighted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0" y="6053327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1521440" cy="86868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Please tell us more about your experience with the brand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09728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320040" y="1234440"/>
            <a:ext cx="11521440" cy="1060704"/>
          </a:xfrm>
          <a:prstGeom prst="roundRect">
            <a:avLst>
              <a:gd name="adj" fmla="val 3000"/>
            </a:avLst>
          </a:prstGeom>
          <a:solidFill>
            <a:srgbClr val="F5F7FA"/>
          </a:solidFill>
          <a:ln>
            <a:noFill/>
          </a:ln>
          <a:effectLst>
            <a:outerShdw blurRad="38000" dist="18000" dir="2700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1307592"/>
            <a:ext cx="11247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A3A3A"/>
                </a:solidFill>
                <a:latin typeface="Calibri Light"/>
              </a:rPr>
              <a:t>"Feels a bit dated compared to newer brands, they could be more innovative honestly."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0040" y="2481072"/>
            <a:ext cx="11521440" cy="1060704"/>
          </a:xfrm>
          <a:prstGeom prst="roundRect">
            <a:avLst>
              <a:gd name="adj" fmla="val 3000"/>
            </a:avLst>
          </a:prstGeom>
          <a:solidFill>
            <a:srgbClr val="F5F7FA"/>
          </a:solidFill>
          <a:ln>
            <a:noFill/>
          </a:ln>
          <a:effectLst>
            <a:outerShdw blurRad="38000" dist="18000" dir="2700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7200" y="2554224"/>
            <a:ext cx="11247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A3A3A"/>
                </a:solidFill>
                <a:latin typeface="Calibri Light"/>
              </a:rPr>
              <a:t>"Easy to use and the customer support sorted my issue quickly, would recommend."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0040" y="3727703"/>
            <a:ext cx="11521440" cy="1060704"/>
          </a:xfrm>
          <a:prstGeom prst="roundRect">
            <a:avLst>
              <a:gd name="adj" fmla="val 3000"/>
            </a:avLst>
          </a:prstGeom>
          <a:solidFill>
            <a:srgbClr val="F5F7FA"/>
          </a:solidFill>
          <a:ln>
            <a:noFill/>
          </a:ln>
          <a:effectLst>
            <a:outerShdw blurRad="38000" dist="18000" dir="2700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" y="3800855"/>
            <a:ext cx="11247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A3A3A"/>
                </a:solidFill>
                <a:latin typeface="Calibri Light"/>
              </a:rPr>
              <a:t>"It's okay, does the job but I don't have strong feelings either way about it."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" y="4974336"/>
            <a:ext cx="11521440" cy="1060704"/>
          </a:xfrm>
          <a:prstGeom prst="roundRect">
            <a:avLst>
              <a:gd name="adj" fmla="val 3000"/>
            </a:avLst>
          </a:prstGeom>
          <a:solidFill>
            <a:srgbClr val="F5F7FA"/>
          </a:solidFill>
          <a:ln>
            <a:noFill/>
          </a:ln>
          <a:effectLst>
            <a:outerShdw blurRad="38000" dist="18000" dir="2700000" rotWithShape="0">
              <a:srgbClr val="000000">
                <a:alpha val="12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7200" y="5047488"/>
            <a:ext cx="11247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3A3A3A"/>
                </a:solidFill>
                <a:latin typeface="Calibri Light"/>
              </a:rPr>
              <a:t>"The product is fine but delivery is unreliable, it's often late which is frustrating."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601200" y="5029200"/>
            <a:ext cx="22860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600" b="0">
                <a:solidFill>
                  <a:srgbClr val="D3E3EE"/>
                </a:solidFill>
                <a:latin typeface="Calibri Light"/>
              </a:rPr>
              <a:t>A1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560320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Calibri Light"/>
              </a:rPr>
              <a:t>Appendix - 
Sample profile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gender (Male: 52%)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365760" y="1371600"/>
          <a:ext cx="11430000" cy="47548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6035040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82880" y="6053327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gender | Data weighted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0" y="6053327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Age Group (25-34: 23%)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365760" y="1371600"/>
          <a:ext cx="11430000" cy="47548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6035040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82880" y="6053327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age_group | Data weighted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0" y="6053327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region (South: 28%)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  <p:graphicFrame>
        <p:nvGraphicFramePr>
          <p:cNvPr id="7" name="Chart 6"/>
          <p:cNvGraphicFramePr>
            <a:graphicFrameLocks noGrp="1"/>
          </p:cNvGraphicFramePr>
          <p:nvPr/>
        </p:nvGraphicFramePr>
        <p:xfrm>
          <a:off x="365760" y="1371600"/>
          <a:ext cx="11430000" cy="47548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6035040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82880" y="6053327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region | Data weighted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12480" y="6053327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152144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0F3957"/>
                </a:solidFill>
                <a:latin typeface="Calibri Light"/>
              </a:rPr>
              <a:t>DATA VERIFICATION APPENDIX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82296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20040" y="868680"/>
            <a:ext cx="11521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767676"/>
                </a:solidFill>
                <a:latin typeface="Calibri Light"/>
              </a:rPr>
              <a:t>All statistics in this report are traceable to source data below.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" y="1280160"/>
            <a:ext cx="2560320" cy="320040"/>
          </a:xfrm>
          <a:prstGeom prst="rect">
            <a:avLst/>
          </a:prstGeom>
          <a:solidFill>
            <a:srgbClr val="0F39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65759" y="1280160"/>
            <a:ext cx="25603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 Light"/>
              </a:rPr>
              <a:t>Statistic</a:t>
            </a:r>
          </a:p>
        </p:txBody>
      </p:sp>
      <p:sp>
        <p:nvSpPr>
          <p:cNvPr id="8" name="Rectangle 7"/>
          <p:cNvSpPr/>
          <p:nvPr/>
        </p:nvSpPr>
        <p:spPr>
          <a:xfrm>
            <a:off x="2880360" y="1280160"/>
            <a:ext cx="3657600" cy="320040"/>
          </a:xfrm>
          <a:prstGeom prst="rect">
            <a:avLst/>
          </a:prstGeom>
          <a:solidFill>
            <a:srgbClr val="0F39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926079" y="128016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 Light"/>
              </a:rPr>
              <a:t>Source Column</a:t>
            </a:r>
          </a:p>
        </p:txBody>
      </p:sp>
      <p:sp>
        <p:nvSpPr>
          <p:cNvPr id="10" name="Rectangle 9"/>
          <p:cNvSpPr/>
          <p:nvPr/>
        </p:nvSpPr>
        <p:spPr>
          <a:xfrm>
            <a:off x="6537960" y="1280160"/>
            <a:ext cx="2286000" cy="320040"/>
          </a:xfrm>
          <a:prstGeom prst="rect">
            <a:avLst/>
          </a:prstGeom>
          <a:solidFill>
            <a:srgbClr val="0F39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0" y="128016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 Light"/>
              </a:rPr>
              <a:t>Method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823960" y="1280160"/>
            <a:ext cx="548640" cy="320040"/>
          </a:xfrm>
          <a:prstGeom prst="rect">
            <a:avLst/>
          </a:prstGeom>
          <a:solidFill>
            <a:srgbClr val="0F39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869680" y="1280160"/>
            <a:ext cx="5486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 Light"/>
              </a:rPr>
              <a:t>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372600" y="1280160"/>
            <a:ext cx="822960" cy="320040"/>
          </a:xfrm>
          <a:prstGeom prst="rect">
            <a:avLst/>
          </a:prstGeom>
          <a:solidFill>
            <a:srgbClr val="0F39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418320" y="1280160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 Light"/>
              </a:rPr>
              <a:t>Result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20040" y="1627631"/>
            <a:ext cx="11521440" cy="256032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65759" y="1627631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Importance mean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26079" y="1627631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Col 7: Price: How important are each of the 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3680" y="1627631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Mean of 1-5 scale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69680" y="1627631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418320" y="1627631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4.25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20040" y="1883663"/>
            <a:ext cx="11521440" cy="2560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65759" y="1883663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Satisfaction mean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926079" y="1883663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Col 5: overall_satisfaction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83680" y="1883663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Mean of 1-5 scale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869680" y="1883663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418320" y="1883663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3.83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20040" y="2139696"/>
            <a:ext cx="11521440" cy="256032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365759" y="2139696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NPS (recommend) mean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926079" y="2139696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Col 31: q_recommend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83680" y="2139696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Mean of 0-10 scale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869680" y="2139696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418320" y="2139696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7.95</a:t>
            </a:r>
          </a:p>
        </p:txBody>
      </p:sp>
      <p:sp>
        <p:nvSpPr>
          <p:cNvPr id="34" name="Rectangle 33"/>
          <p:cNvSpPr/>
          <p:nvPr/>
        </p:nvSpPr>
        <p:spPr>
          <a:xfrm>
            <a:off x="320040" y="2395728"/>
            <a:ext cx="11521440" cy="2560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65759" y="2395728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Return intent mean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926079" y="2395728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Col 30: How likely are you to repurchase from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583680" y="2395728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Mean of 1-6 scale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869680" y="2395728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418320" y="2395728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7.92</a:t>
            </a:r>
          </a:p>
        </p:txBody>
      </p:sp>
      <p:sp>
        <p:nvSpPr>
          <p:cNvPr id="40" name="Rectangle 39"/>
          <p:cNvSpPr/>
          <p:nvPr/>
        </p:nvSpPr>
        <p:spPr>
          <a:xfrm>
            <a:off x="320040" y="2651760"/>
            <a:ext cx="11521440" cy="256032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365759" y="2651760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Promoters %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926079" y="2651760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Col 31: q_recommend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583680" y="2651760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Score 9-10 / total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869680" y="2651760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418320" y="2651760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49</a:t>
            </a:r>
          </a:p>
        </p:txBody>
      </p:sp>
      <p:sp>
        <p:nvSpPr>
          <p:cNvPr id="46" name="Rectangle 45"/>
          <p:cNvSpPr/>
          <p:nvPr/>
        </p:nvSpPr>
        <p:spPr>
          <a:xfrm>
            <a:off x="320040" y="2907792"/>
            <a:ext cx="11521440" cy="2560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365759" y="290779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Passives %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926079" y="2907792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Col 31: q_recommend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583680" y="2907792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Score 7-8 / total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869680" y="2907792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418320" y="2907792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31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20040" y="3163824"/>
            <a:ext cx="11521440" cy="256032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365759" y="3163824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Detractors %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926079" y="3163824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Col 31: q_recommend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583680" y="3163824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Score 0-6 / total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869680" y="3163824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418320" y="3163824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20</a:t>
            </a:r>
          </a:p>
        </p:txBody>
      </p:sp>
      <p:sp>
        <p:nvSpPr>
          <p:cNvPr id="58" name="Rectangle 57"/>
          <p:cNvSpPr/>
          <p:nvPr/>
        </p:nvSpPr>
        <p:spPr>
          <a:xfrm>
            <a:off x="320040" y="3419856"/>
            <a:ext cx="11521440" cy="2560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365759" y="3419856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NPS Score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2926079" y="3419856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Col 31: q_recommend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583680" y="3419856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Promoters% - Detractors%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869680" y="3419856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418320" y="3419856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29</a:t>
            </a:r>
          </a:p>
        </p:txBody>
      </p:sp>
      <p:sp>
        <p:nvSpPr>
          <p:cNvPr id="64" name="Rectangle 63"/>
          <p:cNvSpPr/>
          <p:nvPr/>
        </p:nvSpPr>
        <p:spPr>
          <a:xfrm>
            <a:off x="320040" y="3675888"/>
            <a:ext cx="11521440" cy="256032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365759" y="3675888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Attribute: Quality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926079" y="3675888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Col 8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583680" y="3675888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Mean of 1-5 scale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8869680" y="3675888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9418320" y="3675888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4.4</a:t>
            </a:r>
          </a:p>
        </p:txBody>
      </p:sp>
      <p:sp>
        <p:nvSpPr>
          <p:cNvPr id="70" name="Rectangle 69"/>
          <p:cNvSpPr/>
          <p:nvPr/>
        </p:nvSpPr>
        <p:spPr>
          <a:xfrm>
            <a:off x="320040" y="3931920"/>
            <a:ext cx="11521440" cy="2560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365759" y="3931920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Attribute: Customer service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926079" y="3931920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Col 9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583680" y="3931920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Mean of 1-5 scale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8869680" y="3931920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9418320" y="3931920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3.8</a:t>
            </a:r>
          </a:p>
        </p:txBody>
      </p:sp>
      <p:sp>
        <p:nvSpPr>
          <p:cNvPr id="76" name="Rectangle 75"/>
          <p:cNvSpPr/>
          <p:nvPr/>
        </p:nvSpPr>
        <p:spPr>
          <a:xfrm>
            <a:off x="320040" y="4187952"/>
            <a:ext cx="11521440" cy="256032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365759" y="418795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Attribute: Brand reputation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926079" y="4187952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Col 10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583680" y="4187952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Mean of 1-5 scale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8869680" y="4187952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9418320" y="4187952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3.37</a:t>
            </a:r>
          </a:p>
        </p:txBody>
      </p:sp>
      <p:sp>
        <p:nvSpPr>
          <p:cNvPr id="82" name="Rectangle 81"/>
          <p:cNvSpPr/>
          <p:nvPr/>
        </p:nvSpPr>
        <p:spPr>
          <a:xfrm>
            <a:off x="320040" y="4443984"/>
            <a:ext cx="11521440" cy="2560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TextBox 82"/>
          <p:cNvSpPr txBox="1"/>
          <p:nvPr/>
        </p:nvSpPr>
        <p:spPr>
          <a:xfrm>
            <a:off x="365759" y="4443984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Attribute: Convenience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2926079" y="4443984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Col 11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6583680" y="4443984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Mean of 1-5 scale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869680" y="4443984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418320" y="4443984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3.82</a:t>
            </a:r>
          </a:p>
        </p:txBody>
      </p:sp>
      <p:sp>
        <p:nvSpPr>
          <p:cNvPr id="88" name="Rectangle 87"/>
          <p:cNvSpPr/>
          <p:nvPr/>
        </p:nvSpPr>
        <p:spPr>
          <a:xfrm>
            <a:off x="320040" y="4700016"/>
            <a:ext cx="11521440" cy="256032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TextBox 88"/>
          <p:cNvSpPr txBox="1"/>
          <p:nvPr/>
        </p:nvSpPr>
        <p:spPr>
          <a:xfrm>
            <a:off x="365759" y="4700016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Attribute: product_quality_satisfaction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2926079" y="4700016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Col 12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583680" y="4700016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Mean of 1-5 scale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869680" y="4700016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418320" y="4700016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3.93</a:t>
            </a:r>
          </a:p>
        </p:txBody>
      </p:sp>
      <p:sp>
        <p:nvSpPr>
          <p:cNvPr id="94" name="Rectangle 93"/>
          <p:cNvSpPr/>
          <p:nvPr/>
        </p:nvSpPr>
        <p:spPr>
          <a:xfrm>
            <a:off x="320040" y="4956048"/>
            <a:ext cx="11521440" cy="2560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TextBox 94"/>
          <p:cNvSpPr txBox="1"/>
          <p:nvPr/>
        </p:nvSpPr>
        <p:spPr>
          <a:xfrm>
            <a:off x="365759" y="4956048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gender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2926079" y="4956048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gender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6583680" y="4956048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Top response (Male), % of n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8869680" y="4956048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9418320" y="4956048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52%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320040" y="5212080"/>
            <a:ext cx="11521440" cy="256032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TextBox 100"/>
          <p:cNvSpPr txBox="1"/>
          <p:nvPr/>
        </p:nvSpPr>
        <p:spPr>
          <a:xfrm>
            <a:off x="365759" y="5212080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age_group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2926079" y="5212080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age_group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6583680" y="5212080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Top response (25-34), % of n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8869680" y="5212080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9418320" y="5212080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23%</a:t>
            </a:r>
          </a:p>
        </p:txBody>
      </p:sp>
      <p:sp>
        <p:nvSpPr>
          <p:cNvPr id="106" name="Rectangle 105"/>
          <p:cNvSpPr/>
          <p:nvPr/>
        </p:nvSpPr>
        <p:spPr>
          <a:xfrm>
            <a:off x="320040" y="5468112"/>
            <a:ext cx="11521440" cy="2560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7" name="TextBox 106"/>
          <p:cNvSpPr txBox="1"/>
          <p:nvPr/>
        </p:nvSpPr>
        <p:spPr>
          <a:xfrm>
            <a:off x="365759" y="5468112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region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2926079" y="5468112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region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6583680" y="5468112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Top response (South), % of n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8869680" y="5468112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9418320" y="5468112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28%</a:t>
            </a:r>
          </a:p>
        </p:txBody>
      </p:sp>
      <p:sp>
        <p:nvSpPr>
          <p:cNvPr id="112" name="Rectangle 111"/>
          <p:cNvSpPr/>
          <p:nvPr/>
        </p:nvSpPr>
        <p:spPr>
          <a:xfrm>
            <a:off x="320040" y="5724144"/>
            <a:ext cx="11521440" cy="256032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3" name="TextBox 112"/>
          <p:cNvSpPr txBox="1"/>
          <p:nvPr/>
        </p:nvSpPr>
        <p:spPr>
          <a:xfrm>
            <a:off x="365759" y="5724144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value_for_money_satisfaction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2926079" y="5724144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value_for_money_satisfaction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6583680" y="5724144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Top-2-box (% in top 2 scale points)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8869680" y="5724144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9418320" y="5724144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58%</a:t>
            </a:r>
          </a:p>
        </p:txBody>
      </p:sp>
      <p:sp>
        <p:nvSpPr>
          <p:cNvPr id="118" name="Rectangle 117"/>
          <p:cNvSpPr/>
          <p:nvPr/>
        </p:nvSpPr>
        <p:spPr>
          <a:xfrm>
            <a:off x="320040" y="5980176"/>
            <a:ext cx="11521440" cy="2560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9" name="TextBox 118"/>
          <p:cNvSpPr txBox="1"/>
          <p:nvPr/>
        </p:nvSpPr>
        <p:spPr>
          <a:xfrm>
            <a:off x="365759" y="5980176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product_quality_satisfaction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2926079" y="5980176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product_quality_satisfaction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6583680" y="5980176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Top-2-box (% in top 2 scale points)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8869680" y="5980176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9418320" y="5980176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69%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320040" y="6236208"/>
            <a:ext cx="11521440" cy="256032"/>
          </a:xfrm>
          <a:prstGeom prst="rect">
            <a:avLst/>
          </a:prstGeom>
          <a:solidFill>
            <a:srgbClr val="F5F7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5" name="TextBox 124"/>
          <p:cNvSpPr txBox="1"/>
          <p:nvPr/>
        </p:nvSpPr>
        <p:spPr>
          <a:xfrm>
            <a:off x="365759" y="6236208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q_customer_tenure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2926079" y="6236208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q_customer_tenure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6583680" y="6236208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Top response (1-3 years), % of n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8869680" y="6236208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9418320" y="6236208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31%</a:t>
            </a:r>
          </a:p>
        </p:txBody>
      </p:sp>
      <p:sp>
        <p:nvSpPr>
          <p:cNvPr id="130" name="Rectangle 129"/>
          <p:cNvSpPr/>
          <p:nvPr/>
        </p:nvSpPr>
        <p:spPr>
          <a:xfrm>
            <a:off x="320040" y="6492240"/>
            <a:ext cx="11521440" cy="2560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1" name="TextBox 130"/>
          <p:cNvSpPr txBox="1"/>
          <p:nvPr/>
        </p:nvSpPr>
        <p:spPr>
          <a:xfrm>
            <a:off x="365759" y="6492240"/>
            <a:ext cx="25603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q_household_size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2926079" y="6492240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q_household_size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6583680" y="6492240"/>
            <a:ext cx="22860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Mean of 1-3 scale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8869680" y="6492240"/>
            <a:ext cx="5486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250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9418320" y="6492240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3A3A3A"/>
                </a:solidFill>
                <a:latin typeface="Calibri Light"/>
              </a:rPr>
              <a:t>2.03</a:t>
            </a:r>
          </a:p>
        </p:txBody>
      </p:sp>
      <p:sp>
        <p:nvSpPr>
          <p:cNvPr id="136" name="Rectangle 135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7" name="TextBox 136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395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914400" y="3200400"/>
            <a:ext cx="10360152" cy="365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6459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200" b="0">
                <a:solidFill>
                  <a:srgbClr val="FFFFFF"/>
                </a:solidFill>
                <a:latin typeface="Calibri Light"/>
              </a:rPr>
              <a:t>Thank you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3383280"/>
            <a:ext cx="8531352" cy="292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>
                <a:solidFill>
                  <a:srgbClr val="FFFFFF"/>
                </a:solidFill>
                <a:latin typeface="Calibri Light"/>
              </a:rPr>
              <a:t>For further information
please contact your research team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4320" y="630936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Sample profile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65760" y="132588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0F3957"/>
                </a:solidFill>
                <a:latin typeface="Calibri Light"/>
              </a:rPr>
              <a:t>gender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5760" y="1600200"/>
            <a:ext cx="1143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70C0"/>
                </a:solidFill>
                <a:latin typeface="Calibri Light"/>
              </a:rPr>
              <a:t>52%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54480" y="1746504"/>
            <a:ext cx="246888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3A3A3A"/>
                </a:solidFill>
                <a:latin typeface="Calibri Light"/>
              </a:rPr>
              <a:t>Male</a:t>
            </a:r>
          </a:p>
        </p:txBody>
      </p:sp>
      <p:graphicFrame>
        <p:nvGraphicFramePr>
          <p:cNvPr id="8" name="Chart 7"/>
          <p:cNvGraphicFramePr>
            <a:graphicFrameLocks noGrp="1"/>
          </p:cNvGraphicFramePr>
          <p:nvPr/>
        </p:nvGraphicFramePr>
        <p:xfrm>
          <a:off x="365760" y="2167128"/>
          <a:ext cx="3657600" cy="31546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251960" y="132588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0F3957"/>
                </a:solidFill>
                <a:latin typeface="Calibri Light"/>
              </a:rPr>
              <a:t>age_group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51960" y="1600200"/>
            <a:ext cx="1143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70C0"/>
                </a:solidFill>
                <a:latin typeface="Calibri Light"/>
              </a:rPr>
              <a:t>23%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40680" y="1746504"/>
            <a:ext cx="246888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3A3A3A"/>
                </a:solidFill>
                <a:latin typeface="Calibri Light"/>
              </a:rPr>
              <a:t>25-34</a:t>
            </a:r>
          </a:p>
        </p:txBody>
      </p:sp>
      <p:graphicFrame>
        <p:nvGraphicFramePr>
          <p:cNvPr id="12" name="Chart 11"/>
          <p:cNvGraphicFramePr>
            <a:graphicFrameLocks noGrp="1"/>
          </p:cNvGraphicFramePr>
          <p:nvPr/>
        </p:nvGraphicFramePr>
        <p:xfrm>
          <a:off x="4251960" y="2167128"/>
          <a:ext cx="3657600" cy="3154680"/>
        </p:xfrm>
        <a:graphic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138160" y="1325880"/>
            <a:ext cx="3657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0F3957"/>
                </a:solidFill>
                <a:latin typeface="Calibri Light"/>
              </a:rPr>
              <a:t>region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38160" y="1600200"/>
            <a:ext cx="1143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0070C0"/>
                </a:solidFill>
                <a:latin typeface="Calibri Light"/>
              </a:rPr>
              <a:t>28%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26880" y="1746504"/>
            <a:ext cx="2468880" cy="310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>
                <a:solidFill>
                  <a:srgbClr val="3A3A3A"/>
                </a:solidFill>
                <a:latin typeface="Calibri Light"/>
              </a:rPr>
              <a:t>South</a:t>
            </a:r>
          </a:p>
        </p:txBody>
      </p:sp>
      <p:graphicFrame>
        <p:nvGraphicFramePr>
          <p:cNvPr id="16" name="Chart 15"/>
          <p:cNvGraphicFramePr>
            <a:graphicFrameLocks noGrp="1"/>
          </p:cNvGraphicFramePr>
          <p:nvPr/>
        </p:nvGraphicFramePr>
        <p:xfrm>
          <a:off x="8138160" y="2167128"/>
          <a:ext cx="3657600" cy="3154680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sp>
        <p:nvSpPr>
          <p:cNvPr id="17" name="Rectangle 16"/>
          <p:cNvSpPr/>
          <p:nvPr/>
        </p:nvSpPr>
        <p:spPr>
          <a:xfrm>
            <a:off x="0" y="5943600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82880" y="5961888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Full sample breakdown in appendix | Data weighted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12480" y="5961888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601200" y="5029200"/>
            <a:ext cx="22860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600" b="0">
                <a:solidFill>
                  <a:srgbClr val="D3E3EE"/>
                </a:solidFill>
                <a:latin typeface="Calibri Light"/>
              </a:rPr>
              <a:t>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560320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Calibri Light"/>
              </a:rPr>
              <a:t>Priorities for
action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-45720"/>
            <a:ext cx="12188952" cy="6903720"/>
          </a:xfrm>
          <a:prstGeom prst="rect">
            <a:avLst/>
          </a:prstGeom>
          <a:solidFill>
            <a:srgbClr val="0F395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Calibri Light"/>
              </a:rPr>
              <a:t>Key findings: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82296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365760" y="960120"/>
            <a:ext cx="2743200" cy="21031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>
            <a:outerShdw blurRad="38000" dist="18000" dir="2700000" rotWithShape="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65760" y="960120"/>
            <a:ext cx="2743200" cy="73152"/>
          </a:xfrm>
          <a:prstGeom prst="rect">
            <a:avLst/>
          </a:prstGeom>
          <a:solidFill>
            <a:srgbClr val="1E7E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365760" y="107899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3A3A3A"/>
                </a:solidFill>
                <a:latin typeface="Calibri Light"/>
              </a:rPr>
              <a:t>IMPORTANCE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5760" y="1444752"/>
            <a:ext cx="27432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1E7E34"/>
                </a:solidFill>
                <a:latin typeface="Calibri Light"/>
              </a:rPr>
              <a:t>4.2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5760" y="240487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(mean out of 5)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40" y="960120"/>
            <a:ext cx="2743200" cy="21031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>
            <a:outerShdw blurRad="38000" dist="18000" dir="2700000" rotWithShape="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291840" y="960120"/>
            <a:ext cx="2743200" cy="73152"/>
          </a:xfrm>
          <a:prstGeom prst="rect">
            <a:avLst/>
          </a:prstGeom>
          <a:solidFill>
            <a:srgbClr val="E07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291840" y="107899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3A3A3A"/>
                </a:solidFill>
                <a:latin typeface="Calibri Light"/>
              </a:rPr>
              <a:t>SATISFACTION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91840" y="1444752"/>
            <a:ext cx="27432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E07B00"/>
                </a:solidFill>
                <a:latin typeface="Calibri Light"/>
              </a:rPr>
              <a:t>3.8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91840" y="240487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(mean out of 5)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960120"/>
            <a:ext cx="2743200" cy="21031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>
            <a:outerShdw blurRad="38000" dist="18000" dir="2700000" rotWithShape="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17920" y="960120"/>
            <a:ext cx="2743200" cy="73152"/>
          </a:xfrm>
          <a:prstGeom prst="rect">
            <a:avLst/>
          </a:prstGeom>
          <a:solidFill>
            <a:srgbClr val="E07B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217920" y="107899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3A3A3A"/>
                </a:solidFill>
                <a:latin typeface="Calibri Light"/>
              </a:rPr>
              <a:t>ADVOCACY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17920" y="1444752"/>
            <a:ext cx="27432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E07B00"/>
                </a:solidFill>
                <a:latin typeface="Calibri Light"/>
              </a:rPr>
              <a:t>+29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0" y="240487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(Net Promoter Score)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144000" y="960120"/>
            <a:ext cx="2743200" cy="210312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>
            <a:noFill/>
          </a:ln>
          <a:effectLst>
            <a:outerShdw blurRad="38000" dist="18000" dir="2700000" rotWithShape="0">
              <a:srgbClr val="000000">
                <a:alpha val="1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44000" y="960120"/>
            <a:ext cx="2743200" cy="73152"/>
          </a:xfrm>
          <a:prstGeom prst="rect">
            <a:avLst/>
          </a:prstGeom>
          <a:solidFill>
            <a:srgbClr val="1E7E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144000" y="107899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3A3A3A"/>
                </a:solidFill>
                <a:latin typeface="Calibri Light"/>
              </a:rPr>
              <a:t>RETURN INTENT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144000" y="1444752"/>
            <a:ext cx="27432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1E7E34"/>
                </a:solidFill>
                <a:latin typeface="Calibri Light"/>
              </a:rPr>
              <a:t>7.9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144000" y="2404872"/>
            <a:ext cx="2743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(mean out of 10)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20040" y="3200400"/>
            <a:ext cx="11521440" cy="18288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20040" y="3246120"/>
            <a:ext cx="3657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>
                <a:solidFill>
                  <a:srgbClr val="FFFFFF"/>
                </a:solidFill>
                <a:latin typeface="Calibri Light"/>
              </a:rPr>
              <a:t>KEY FINDINGS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0040" y="3547872"/>
            <a:ext cx="11521440" cy="2578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alibri Light"/>
              </a:rPr>
              <a:t/>
            </a:r>
          </a:p>
        </p:txBody>
      </p:sp>
      <p:sp>
        <p:nvSpPr>
          <p:cNvPr id="28" name="Rectangle 27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601200" y="5029200"/>
            <a:ext cx="22860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600" b="0">
                <a:solidFill>
                  <a:srgbClr val="D3E3EE"/>
                </a:solidFill>
                <a:latin typeface="Calibri Light"/>
              </a:rPr>
              <a:t>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560320"/>
            <a:ext cx="105156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Calibri Light"/>
              </a:rPr>
              <a:t>Satisfaction
performance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Importance of the event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1234440"/>
            <a:ext cx="237744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600" b="1">
                <a:solidFill>
                  <a:srgbClr val="1E7E34"/>
                </a:solidFill>
                <a:latin typeface="Calibri Light"/>
              </a:rPr>
              <a:t>4.25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310896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mean out of 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342900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(n=250)</a:t>
            </a:r>
          </a:p>
        </p:txBody>
      </p:sp>
      <p:graphicFrame>
        <p:nvGraphicFramePr>
          <p:cNvPr id="10" name="Chart 9"/>
          <p:cNvGraphicFramePr>
            <a:graphicFrameLocks noGrp="1"/>
          </p:cNvGraphicFramePr>
          <p:nvPr/>
        </p:nvGraphicFramePr>
        <p:xfrm>
          <a:off x="2926080" y="1371600"/>
          <a:ext cx="8961120" cy="47548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Rectangle 10"/>
          <p:cNvSpPr/>
          <p:nvPr/>
        </p:nvSpPr>
        <p:spPr>
          <a:xfrm>
            <a:off x="0" y="6144768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82880" y="6163055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How important is this to your business? | Data weighted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0" y="6163055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0"/>
            <a:ext cx="27432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20040" y="182880"/>
            <a:ext cx="10789920" cy="914400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algn="l"/>
            <a:r>
              <a:rPr sz="2600" b="1">
                <a:solidFill>
                  <a:srgbClr val="0F3957"/>
                </a:solidFill>
                <a:latin typeface="Calibri Light"/>
              </a:rPr>
              <a:t>Overall satisfaction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320040" y="1143000"/>
            <a:ext cx="11521440" cy="27432"/>
          </a:xfrm>
          <a:prstGeom prst="rect">
            <a:avLst/>
          </a:prstGeom>
          <a:solidFill>
            <a:srgbClr val="31A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6492240"/>
            <a:ext cx="12188952" cy="3657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338560" y="6510528"/>
            <a:ext cx="8229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1000" b="1">
                <a:solidFill>
                  <a:srgbClr val="FFFFFF"/>
                </a:solidFill>
                <a:latin typeface="Calibri Light"/>
              </a:rPr>
              <a:t>Deckr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0040" y="1234440"/>
            <a:ext cx="237744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600" b="1">
                <a:solidFill>
                  <a:srgbClr val="E07B00"/>
                </a:solidFill>
                <a:latin typeface="Calibri Light"/>
              </a:rPr>
              <a:t>3.83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0040" y="310896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mean out of 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0040" y="342900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0">
                <a:solidFill>
                  <a:srgbClr val="767676"/>
                </a:solidFill>
                <a:latin typeface="Calibri Light"/>
              </a:rPr>
              <a:t>(n=250)</a:t>
            </a:r>
          </a:p>
        </p:txBody>
      </p:sp>
      <p:graphicFrame>
        <p:nvGraphicFramePr>
          <p:cNvPr id="10" name="Chart 9"/>
          <p:cNvGraphicFramePr>
            <a:graphicFrameLocks noGrp="1"/>
          </p:cNvGraphicFramePr>
          <p:nvPr/>
        </p:nvGraphicFramePr>
        <p:xfrm>
          <a:off x="2926080" y="1371600"/>
          <a:ext cx="8961120" cy="47548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Rectangle 10"/>
          <p:cNvSpPr/>
          <p:nvPr/>
        </p:nvSpPr>
        <p:spPr>
          <a:xfrm>
            <a:off x="0" y="6144768"/>
            <a:ext cx="12188952" cy="34747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82880" y="6163055"/>
            <a:ext cx="822960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 Light"/>
              </a:rPr>
              <a:t>Q. How satisfied were you with your experience? | Data weighted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12480" y="6163055"/>
            <a:ext cx="356616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  <a:latin typeface="Calibri Light"/>
              </a:rPr>
              <a:t>Base: n=250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